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y="5143500" cx="9144000"/>
  <p:notesSz cx="6858000" cy="9144000"/>
  <p:embeddedFontLst>
    <p:embeddedFont>
      <p:font typeface="Cantarell"/>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0F3EEA9-2E77-42D8-A8FC-E3B6253212E9}">
  <a:tblStyle styleId="{50F3EEA9-2E77-42D8-A8FC-E3B6253212E9}"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Cantarell-regular.fntdata"/><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Cantarell-italic.fntdata"/><Relationship Id="rId12" Type="http://schemas.openxmlformats.org/officeDocument/2006/relationships/slide" Target="slides/slide6.xml"/><Relationship Id="rId34" Type="http://schemas.openxmlformats.org/officeDocument/2006/relationships/font" Target="fonts/Cantarell-bold.fntdata"/><Relationship Id="rId15" Type="http://schemas.openxmlformats.org/officeDocument/2006/relationships/slide" Target="slides/slide9.xml"/><Relationship Id="rId14" Type="http://schemas.openxmlformats.org/officeDocument/2006/relationships/slide" Target="slides/slide8.xml"/><Relationship Id="rId36" Type="http://schemas.openxmlformats.org/officeDocument/2006/relationships/font" Target="fonts/Cantarell-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ee488794a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ee488794a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5b7060beba_1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5b7060beba_1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35b7060beba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35b7060beba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5b7060beba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5b7060beba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5b7060beba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5b7060beba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5b7060beba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35b7060beba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5b7060beba_1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5b7060beba_1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5b7060beba_3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5b7060beba_3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35b7060beba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35b7060beba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5b7060beba_3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5b7060beba_3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5b30054f9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5b30054f9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5b30054f9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5b30054f9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5b30054f9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35b30054f9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5b7060beba_1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5b7060beba_1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5b7060beba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35b7060beba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5b7060beba_3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5b7060beba_3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5b7060beba_3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5b7060beba_3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5b30054f9f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35b30054f9f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5b30054f9f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5b30054f9f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5b30054f9f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5b30054f9f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5b30054f9f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5b30054f9f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5b30054f9f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5b30054f9f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5b7060beba_1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5b7060beba_1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5b7060beba_3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5b7060beba_3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5b7060beba_1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35b7060beba_1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5b7060beba_1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35b7060beba_1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7" name="Google Shape;17;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8" name="Google Shape;18;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sp>
        <p:nvSpPr>
          <p:cNvPr id="20" name="Google Shape;20;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1" name="Google Shape;21;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2" name="Shape 22"/>
        <p:cNvGrpSpPr/>
        <p:nvPr/>
      </p:nvGrpSpPr>
      <p:grpSpPr>
        <a:xfrm>
          <a:off x="0" y="0"/>
          <a:ext cx="0" cy="0"/>
          <a:chOff x="0" y="0"/>
          <a:chExt cx="0" cy="0"/>
        </a:xfrm>
      </p:grpSpPr>
      <p:sp>
        <p:nvSpPr>
          <p:cNvPr id="23" name="Google Shape;23;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4" name="Google Shape;24;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5" name="Google Shape;25;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8" name="Google Shape;28;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sp>
        <p:nvSpPr>
          <p:cNvPr id="35" name="Google Shape;35;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6" name="Google Shape;36;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7" name="Google Shape;37;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8" name="Shape 38"/>
        <p:cNvGrpSpPr/>
        <p:nvPr/>
      </p:nvGrpSpPr>
      <p:grpSpPr>
        <a:xfrm>
          <a:off x="0" y="0"/>
          <a:ext cx="0" cy="0"/>
          <a:chOff x="0" y="0"/>
          <a:chExt cx="0" cy="0"/>
        </a:xfrm>
      </p:grpSpPr>
      <p:sp>
        <p:nvSpPr>
          <p:cNvPr id="39" name="Google Shape;39;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0" name="Google Shape;40;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4" name="Google Shape;44;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6" name="Google Shape;46;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7" name="Shape 47"/>
        <p:cNvGrpSpPr/>
        <p:nvPr/>
      </p:nvGrpSpPr>
      <p:grpSpPr>
        <a:xfrm>
          <a:off x="0" y="0"/>
          <a:ext cx="0" cy="0"/>
          <a:chOff x="0" y="0"/>
          <a:chExt cx="0" cy="0"/>
        </a:xfrm>
      </p:grpSpPr>
      <p:sp>
        <p:nvSpPr>
          <p:cNvPr id="48" name="Google Shape;48;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9" name="Google Shape;49;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0" name="Shape 50"/>
        <p:cNvGrpSpPr/>
        <p:nvPr/>
      </p:nvGrpSpPr>
      <p:grpSpPr>
        <a:xfrm>
          <a:off x="0" y="0"/>
          <a:ext cx="0" cy="0"/>
          <a:chOff x="0" y="0"/>
          <a:chExt cx="0" cy="0"/>
        </a:xfrm>
      </p:grpSpPr>
      <p:sp>
        <p:nvSpPr>
          <p:cNvPr id="51" name="Google Shape;51;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2" name="Google Shape;52;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3" name="Google Shape;53;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7.xml"/><Relationship Id="rId10" Type="http://schemas.openxmlformats.org/officeDocument/2006/relationships/slideLayout" Target="../slideLayouts/slideLayout6.xml"/><Relationship Id="rId13" Type="http://schemas.openxmlformats.org/officeDocument/2006/relationships/slideLayout" Target="../slideLayouts/slideLayout9.xml"/><Relationship Id="rId12" Type="http://schemas.openxmlformats.org/officeDocument/2006/relationships/slideLayout" Target="../slideLayouts/slideLayout8.xml"/><Relationship Id="rId1" Type="http://schemas.openxmlformats.org/officeDocument/2006/relationships/image" Target="../media/image2.png"/><Relationship Id="rId2" Type="http://schemas.openxmlformats.org/officeDocument/2006/relationships/image" Target="../media/image8.png"/><Relationship Id="rId3" Type="http://schemas.openxmlformats.org/officeDocument/2006/relationships/image" Target="../media/image1.png"/><Relationship Id="rId4" Type="http://schemas.openxmlformats.org/officeDocument/2006/relationships/image" Target="../media/image10.png"/><Relationship Id="rId9" Type="http://schemas.openxmlformats.org/officeDocument/2006/relationships/slideLayout" Target="../slideLayouts/slideLayout5.xml"/><Relationship Id="rId15" Type="http://schemas.openxmlformats.org/officeDocument/2006/relationships/slideLayout" Target="../slideLayouts/slideLayout11.xml"/><Relationship Id="rId14" Type="http://schemas.openxmlformats.org/officeDocument/2006/relationships/slideLayout" Target="../slideLayouts/slideLayout10.xml"/><Relationship Id="rId16" Type="http://schemas.openxmlformats.org/officeDocument/2006/relationships/theme" Target="../theme/theme1.xml"/><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Calibri"/>
              <a:buNone/>
              <a:defRPr sz="2800">
                <a:solidFill>
                  <a:schemeClr val="dk1"/>
                </a:solidFill>
                <a:latin typeface="Calibri"/>
                <a:ea typeface="Calibri"/>
                <a:cs typeface="Calibri"/>
                <a:sym typeface="Calibri"/>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Calibri"/>
              <a:buChar char="●"/>
              <a:defRPr sz="1800">
                <a:solidFill>
                  <a:schemeClr val="dk2"/>
                </a:solidFill>
                <a:latin typeface="Calibri"/>
                <a:ea typeface="Calibri"/>
                <a:cs typeface="Calibri"/>
                <a:sym typeface="Calibri"/>
              </a:defRPr>
            </a:lvl1pPr>
            <a:lvl2pPr indent="-317500" lvl="1" marL="9144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2pPr>
            <a:lvl3pPr indent="-317500" lvl="2" marL="13716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3pPr>
            <a:lvl4pPr indent="-317500" lvl="3" marL="18288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4pPr>
            <a:lvl5pPr indent="-317500" lvl="4" marL="22860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5pPr>
            <a:lvl6pPr indent="-317500" lvl="5" marL="27432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6pPr>
            <a:lvl7pPr indent="-317500" lvl="6" marL="32004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7pPr>
            <a:lvl8pPr indent="-317500" lvl="7" marL="3657600">
              <a:lnSpc>
                <a:spcPct val="115000"/>
              </a:lnSpc>
              <a:spcBef>
                <a:spcPts val="1600"/>
              </a:spcBef>
              <a:spcAft>
                <a:spcPts val="0"/>
              </a:spcAft>
              <a:buClr>
                <a:schemeClr val="dk2"/>
              </a:buClr>
              <a:buSzPts val="1400"/>
              <a:buFont typeface="Calibri"/>
              <a:buChar char="○"/>
              <a:defRPr>
                <a:solidFill>
                  <a:schemeClr val="dk2"/>
                </a:solidFill>
                <a:latin typeface="Calibri"/>
                <a:ea typeface="Calibri"/>
                <a:cs typeface="Calibri"/>
                <a:sym typeface="Calibri"/>
              </a:defRPr>
            </a:lvl8pPr>
            <a:lvl9pPr indent="-317500" lvl="8" marL="4114800">
              <a:lnSpc>
                <a:spcPct val="115000"/>
              </a:lnSpc>
              <a:spcBef>
                <a:spcPts val="1600"/>
              </a:spcBef>
              <a:spcAft>
                <a:spcPts val="1600"/>
              </a:spcAft>
              <a:buClr>
                <a:schemeClr val="dk2"/>
              </a:buClr>
              <a:buSzPts val="1400"/>
              <a:buFont typeface="Calibri"/>
              <a:buChar char="■"/>
              <a:defRPr>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
        <p:nvSpPr>
          <p:cNvPr id="9" name="Google Shape;9;p1"/>
          <p:cNvSpPr/>
          <p:nvPr/>
        </p:nvSpPr>
        <p:spPr>
          <a:xfrm>
            <a:off x="-34200" y="4492225"/>
            <a:ext cx="9246600" cy="171000"/>
          </a:xfrm>
          <a:prstGeom prst="rect">
            <a:avLst/>
          </a:prstGeom>
          <a:solidFill>
            <a:srgbClr val="073763"/>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1"/>
          <p:cNvSpPr/>
          <p:nvPr/>
        </p:nvSpPr>
        <p:spPr>
          <a:xfrm>
            <a:off x="-34200" y="4703625"/>
            <a:ext cx="9212400" cy="78000"/>
          </a:xfrm>
          <a:prstGeom prst="rect">
            <a:avLst/>
          </a:prstGeom>
          <a:solidFill>
            <a:srgbClr val="DFBE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1" name="Google Shape;11;p1"/>
          <p:cNvPicPr preferRelativeResize="0"/>
          <p:nvPr/>
        </p:nvPicPr>
        <p:blipFill rotWithShape="1">
          <a:blip r:embed="rId1">
            <a:alphaModFix/>
          </a:blip>
          <a:srcRect b="12869" l="9971" r="7478" t="0"/>
          <a:stretch/>
        </p:blipFill>
        <p:spPr>
          <a:xfrm>
            <a:off x="7635183" y="4781625"/>
            <a:ext cx="349567" cy="373675"/>
          </a:xfrm>
          <a:prstGeom prst="rect">
            <a:avLst/>
          </a:prstGeom>
          <a:noFill/>
          <a:ln>
            <a:noFill/>
          </a:ln>
        </p:spPr>
      </p:pic>
      <p:pic>
        <p:nvPicPr>
          <p:cNvPr id="12" name="Google Shape;12;p1"/>
          <p:cNvPicPr preferRelativeResize="0"/>
          <p:nvPr/>
        </p:nvPicPr>
        <p:blipFill rotWithShape="1">
          <a:blip r:embed="rId2">
            <a:alphaModFix/>
          </a:blip>
          <a:srcRect b="13397" l="11795" r="10036" t="0"/>
          <a:stretch/>
        </p:blipFill>
        <p:spPr>
          <a:xfrm>
            <a:off x="7984750" y="4771824"/>
            <a:ext cx="349575" cy="393272"/>
          </a:xfrm>
          <a:prstGeom prst="rect">
            <a:avLst/>
          </a:prstGeom>
          <a:noFill/>
          <a:ln>
            <a:noFill/>
          </a:ln>
        </p:spPr>
      </p:pic>
      <p:pic>
        <p:nvPicPr>
          <p:cNvPr id="13" name="Google Shape;13;p1"/>
          <p:cNvPicPr preferRelativeResize="0"/>
          <p:nvPr/>
        </p:nvPicPr>
        <p:blipFill rotWithShape="1">
          <a:blip r:embed="rId3">
            <a:alphaModFix/>
          </a:blip>
          <a:srcRect b="12952" l="9395" r="9395" t="0"/>
          <a:stretch/>
        </p:blipFill>
        <p:spPr>
          <a:xfrm>
            <a:off x="8334320" y="4774946"/>
            <a:ext cx="349575" cy="387029"/>
          </a:xfrm>
          <a:prstGeom prst="rect">
            <a:avLst/>
          </a:prstGeom>
          <a:noFill/>
          <a:ln>
            <a:noFill/>
          </a:ln>
        </p:spPr>
      </p:pic>
      <p:pic>
        <p:nvPicPr>
          <p:cNvPr id="14" name="Google Shape;14;p1"/>
          <p:cNvPicPr preferRelativeResize="0"/>
          <p:nvPr/>
        </p:nvPicPr>
        <p:blipFill rotWithShape="1">
          <a:blip r:embed="rId4">
            <a:alphaModFix/>
          </a:blip>
          <a:srcRect b="12975" l="12046" r="10882" t="0"/>
          <a:stretch/>
        </p:blipFill>
        <p:spPr>
          <a:xfrm>
            <a:off x="8683900" y="4750488"/>
            <a:ext cx="349575" cy="408937"/>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5"/>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hyperlink" Target="https://docs.google.com/document/d/1IomMI6OtYjNxblz3VIS002Ms8j8WmiCwiwcuJ4xcdtQ/edit?tab=t.0" TargetMode="External"/><Relationship Id="rId4" Type="http://schemas.openxmlformats.org/officeDocument/2006/relationships/hyperlink" Target="https://docs.google.com/spreadsheets/d/1lRUrLPdQQluMqYGSvchma91b6j4EyBIGZg-hpiNBF2k/edit?gid=0#gid=0"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3"/>
          <p:cNvSpPr txBox="1"/>
          <p:nvPr>
            <p:ph idx="1" type="subTitle"/>
          </p:nvPr>
        </p:nvSpPr>
        <p:spPr>
          <a:xfrm>
            <a:off x="311700" y="2225575"/>
            <a:ext cx="8520600" cy="1401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2400">
                <a:solidFill>
                  <a:srgbClr val="595959"/>
                </a:solidFill>
              </a:rPr>
              <a:t>Session 1: </a:t>
            </a:r>
            <a:r>
              <a:rPr lang="en-GB" sz="2400">
                <a:solidFill>
                  <a:srgbClr val="595959"/>
                </a:solidFill>
              </a:rPr>
              <a:t>21/05/25</a:t>
            </a:r>
            <a:endParaRPr sz="2400">
              <a:solidFill>
                <a:srgbClr val="595959"/>
              </a:solidFill>
            </a:endParaRPr>
          </a:p>
          <a:p>
            <a:pPr indent="0" lvl="0" marL="457200" rtl="0" algn="l">
              <a:spcBef>
                <a:spcPts val="0"/>
              </a:spcBef>
              <a:spcAft>
                <a:spcPts val="0"/>
              </a:spcAft>
              <a:buClr>
                <a:schemeClr val="dk1"/>
              </a:buClr>
              <a:buSzPts val="1100"/>
              <a:buFont typeface="Arial"/>
              <a:buNone/>
            </a:pPr>
            <a:r>
              <a:t/>
            </a:r>
            <a:endParaRPr sz="1800">
              <a:solidFill>
                <a:srgbClr val="595959"/>
              </a:solidFill>
            </a:endParaRPr>
          </a:p>
          <a:p>
            <a:pPr indent="0" lvl="0" marL="457200" rtl="0" algn="l">
              <a:spcBef>
                <a:spcPts val="0"/>
              </a:spcBef>
              <a:spcAft>
                <a:spcPts val="0"/>
              </a:spcAft>
              <a:buClr>
                <a:schemeClr val="dk1"/>
              </a:buClr>
              <a:buSzPts val="1100"/>
              <a:buFont typeface="Arial"/>
              <a:buNone/>
            </a:pPr>
            <a:r>
              <a:t/>
            </a:r>
            <a:endParaRPr sz="1800">
              <a:solidFill>
                <a:srgbClr val="595959"/>
              </a:solidFill>
            </a:endParaRPr>
          </a:p>
          <a:p>
            <a:pPr indent="0" lvl="0" marL="0" rtl="0" algn="ctr">
              <a:spcBef>
                <a:spcPts val="0"/>
              </a:spcBef>
              <a:spcAft>
                <a:spcPts val="0"/>
              </a:spcAft>
              <a:buClr>
                <a:schemeClr val="dk1"/>
              </a:buClr>
              <a:buSzPts val="1100"/>
              <a:buFont typeface="Arial"/>
              <a:buNone/>
            </a:pPr>
            <a:r>
              <a:rPr b="1" lang="en-GB" sz="1800">
                <a:solidFill>
                  <a:srgbClr val="595959"/>
                </a:solidFill>
              </a:rPr>
              <a:t>As You Arrive:</a:t>
            </a:r>
            <a:endParaRPr b="1" sz="1800">
              <a:solidFill>
                <a:srgbClr val="595959"/>
              </a:solidFill>
            </a:endParaRPr>
          </a:p>
          <a:p>
            <a:pPr indent="-342900" lvl="0" marL="457200" rtl="0" algn="ctr">
              <a:lnSpc>
                <a:spcPct val="115000"/>
              </a:lnSpc>
              <a:spcBef>
                <a:spcPts val="0"/>
              </a:spcBef>
              <a:spcAft>
                <a:spcPts val="0"/>
              </a:spcAft>
              <a:buSzPts val="1800"/>
              <a:buChar char="●"/>
            </a:pPr>
            <a:r>
              <a:rPr lang="en-GB" sz="1800"/>
              <a:t>Open the document that we shared with you before the session</a:t>
            </a:r>
            <a:endParaRPr sz="1800"/>
          </a:p>
          <a:p>
            <a:pPr indent="-342900" lvl="0" marL="457200" rtl="0" algn="ctr">
              <a:lnSpc>
                <a:spcPct val="115000"/>
              </a:lnSpc>
              <a:spcBef>
                <a:spcPts val="0"/>
              </a:spcBef>
              <a:spcAft>
                <a:spcPts val="0"/>
              </a:spcAft>
              <a:buSzPts val="1800"/>
              <a:buChar char="●"/>
            </a:pPr>
            <a:r>
              <a:rPr lang="en-GB" sz="1800"/>
              <a:t>Log into TeachMateAI and ChatGPT</a:t>
            </a:r>
            <a:endParaRPr sz="1800">
              <a:solidFill>
                <a:srgbClr val="595959"/>
              </a:solidFill>
            </a:endParaRPr>
          </a:p>
        </p:txBody>
      </p:sp>
      <p:sp>
        <p:nvSpPr>
          <p:cNvPr id="61" name="Google Shape;61;p13"/>
          <p:cNvSpPr txBox="1"/>
          <p:nvPr>
            <p:ph type="ctrTitle"/>
          </p:nvPr>
        </p:nvSpPr>
        <p:spPr>
          <a:xfrm>
            <a:off x="311700" y="744575"/>
            <a:ext cx="8520600" cy="1434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GB"/>
              <a:t>AI in the Classroom</a:t>
            </a:r>
            <a:endParaRPr b="1"/>
          </a:p>
        </p:txBody>
      </p:sp>
      <p:pic>
        <p:nvPicPr>
          <p:cNvPr id="62" name="Google Shape;62;p13"/>
          <p:cNvPicPr preferRelativeResize="0"/>
          <p:nvPr/>
        </p:nvPicPr>
        <p:blipFill>
          <a:blip r:embed="rId3">
            <a:alphaModFix/>
          </a:blip>
          <a:stretch>
            <a:fillRect/>
          </a:stretch>
        </p:blipFill>
        <p:spPr>
          <a:xfrm>
            <a:off x="3794754" y="0"/>
            <a:ext cx="1554500" cy="1401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4"/>
          <p:cNvSpPr txBox="1"/>
          <p:nvPr>
            <p:ph type="title"/>
          </p:nvPr>
        </p:nvSpPr>
        <p:spPr>
          <a:xfrm>
            <a:off x="155850" y="154025"/>
            <a:ext cx="8832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Structure of the Session</a:t>
            </a:r>
            <a:endParaRPr b="1"/>
          </a:p>
        </p:txBody>
      </p:sp>
      <p:sp>
        <p:nvSpPr>
          <p:cNvPr id="68" name="Google Shape;68;p14"/>
          <p:cNvSpPr txBox="1"/>
          <p:nvPr>
            <p:ph idx="1" type="body"/>
          </p:nvPr>
        </p:nvSpPr>
        <p:spPr>
          <a:xfrm>
            <a:off x="155850" y="726725"/>
            <a:ext cx="8832300" cy="37563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GB" sz="2000"/>
              <a:t>What is AI? Why use it?</a:t>
            </a:r>
            <a:endParaRPr sz="2000"/>
          </a:p>
          <a:p>
            <a:pPr indent="-355600" lvl="0" marL="457200" rtl="0" algn="l">
              <a:spcBef>
                <a:spcPts val="0"/>
              </a:spcBef>
              <a:spcAft>
                <a:spcPts val="0"/>
              </a:spcAft>
              <a:buSzPts val="2000"/>
              <a:buChar char="●"/>
            </a:pPr>
            <a:r>
              <a:rPr lang="en-GB" sz="2000"/>
              <a:t>TeachMateAI vs ChatGPT - what’s the difference?</a:t>
            </a:r>
            <a:endParaRPr sz="2000"/>
          </a:p>
          <a:p>
            <a:pPr indent="0" lvl="0" marL="0" rtl="0" algn="l">
              <a:spcBef>
                <a:spcPts val="1600"/>
              </a:spcBef>
              <a:spcAft>
                <a:spcPts val="0"/>
              </a:spcAft>
              <a:buNone/>
            </a:pPr>
            <a:r>
              <a:t/>
            </a:r>
            <a:endParaRPr sz="100"/>
          </a:p>
          <a:p>
            <a:pPr indent="-355600" lvl="0" marL="457200" rtl="0" algn="l">
              <a:spcBef>
                <a:spcPts val="1600"/>
              </a:spcBef>
              <a:spcAft>
                <a:spcPts val="0"/>
              </a:spcAft>
              <a:buSzPts val="2000"/>
              <a:buChar char="●"/>
            </a:pPr>
            <a:r>
              <a:rPr b="1" lang="en-GB" sz="2000"/>
              <a:t>Lesson Planning</a:t>
            </a:r>
            <a:endParaRPr b="1" sz="2000"/>
          </a:p>
          <a:p>
            <a:pPr indent="-355600" lvl="0" marL="457200" rtl="0" algn="l">
              <a:spcBef>
                <a:spcPts val="0"/>
              </a:spcBef>
              <a:spcAft>
                <a:spcPts val="0"/>
              </a:spcAft>
              <a:buSzPts val="2000"/>
              <a:buChar char="●"/>
            </a:pPr>
            <a:r>
              <a:rPr b="1" lang="en-GB" sz="2000"/>
              <a:t>Exemplars/Model Answers</a:t>
            </a:r>
            <a:endParaRPr b="1" sz="2000"/>
          </a:p>
          <a:p>
            <a:pPr indent="-355600" lvl="0" marL="457200" rtl="0" algn="l">
              <a:spcBef>
                <a:spcPts val="0"/>
              </a:spcBef>
              <a:spcAft>
                <a:spcPts val="0"/>
              </a:spcAft>
              <a:buSzPts val="2000"/>
              <a:buChar char="●"/>
            </a:pPr>
            <a:r>
              <a:rPr b="1" lang="en-GB" sz="2000"/>
              <a:t>Report Writing</a:t>
            </a:r>
            <a:endParaRPr b="1" sz="2000"/>
          </a:p>
          <a:p>
            <a:pPr indent="0" lvl="0" marL="0" rtl="0" algn="l">
              <a:spcBef>
                <a:spcPts val="1600"/>
              </a:spcBef>
              <a:spcAft>
                <a:spcPts val="0"/>
              </a:spcAft>
              <a:buNone/>
            </a:pPr>
            <a:r>
              <a:t/>
            </a:r>
            <a:endParaRPr b="1" sz="100"/>
          </a:p>
          <a:p>
            <a:pPr indent="-355600" lvl="0" marL="457200" rtl="0" algn="l">
              <a:spcBef>
                <a:spcPts val="1600"/>
              </a:spcBef>
              <a:spcAft>
                <a:spcPts val="0"/>
              </a:spcAft>
              <a:buSzPts val="2000"/>
              <a:buChar char="●"/>
            </a:pPr>
            <a:r>
              <a:rPr lang="en-GB" sz="2000"/>
              <a:t>Q&amp;A</a:t>
            </a:r>
            <a:endParaRPr sz="2000"/>
          </a:p>
          <a:p>
            <a:pPr indent="-355600" lvl="0" marL="457200" rtl="0" algn="l">
              <a:spcBef>
                <a:spcPts val="0"/>
              </a:spcBef>
              <a:spcAft>
                <a:spcPts val="0"/>
              </a:spcAft>
              <a:buSzPts val="2000"/>
              <a:buChar char="●"/>
            </a:pPr>
            <a:r>
              <a:rPr lang="en-GB" sz="2000"/>
              <a:t>Future plans</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155850" y="154025"/>
            <a:ext cx="8832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What is Generative AI?</a:t>
            </a:r>
            <a:endParaRPr b="1"/>
          </a:p>
        </p:txBody>
      </p:sp>
      <p:sp>
        <p:nvSpPr>
          <p:cNvPr id="74" name="Google Shape;74;p15"/>
          <p:cNvSpPr txBox="1"/>
          <p:nvPr>
            <p:ph idx="1" type="body"/>
          </p:nvPr>
        </p:nvSpPr>
        <p:spPr>
          <a:xfrm>
            <a:off x="155850" y="726725"/>
            <a:ext cx="8988000" cy="3756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900"/>
              <a:t>Generative AI is a specific kind of artificial intelligence — one that focuses on </a:t>
            </a:r>
            <a:r>
              <a:rPr b="1" lang="en-GB" sz="1900"/>
              <a:t>creating </a:t>
            </a:r>
            <a:r>
              <a:rPr lang="en-GB" sz="1900"/>
              <a:t>new things, like text, images, music and more.</a:t>
            </a:r>
            <a:endParaRPr sz="1900"/>
          </a:p>
          <a:p>
            <a:pPr indent="0" lvl="0" marL="0" rtl="0" algn="l">
              <a:spcBef>
                <a:spcPts val="1600"/>
              </a:spcBef>
              <a:spcAft>
                <a:spcPts val="0"/>
              </a:spcAft>
              <a:buNone/>
            </a:pPr>
            <a:r>
              <a:rPr lang="en-GB" sz="1900"/>
              <a:t>You probably already interact with other forms of AI in your daily life, even if you don’t realise it. For example:</a:t>
            </a:r>
            <a:endParaRPr sz="1900"/>
          </a:p>
          <a:p>
            <a:pPr indent="-342900" lvl="0" marL="457200" rtl="0" algn="l">
              <a:spcBef>
                <a:spcPts val="1600"/>
              </a:spcBef>
              <a:spcAft>
                <a:spcPts val="0"/>
              </a:spcAft>
              <a:buSzPts val="1800"/>
              <a:buChar char="●"/>
            </a:pPr>
            <a:r>
              <a:rPr b="1" lang="en-GB"/>
              <a:t>Google Maps</a:t>
            </a:r>
            <a:r>
              <a:rPr lang="en-GB"/>
              <a:t> or </a:t>
            </a:r>
            <a:r>
              <a:rPr b="1" lang="en-GB"/>
              <a:t>Waze </a:t>
            </a:r>
            <a:r>
              <a:rPr lang="en-GB"/>
              <a:t>to plan your commute</a:t>
            </a:r>
            <a:endParaRPr/>
          </a:p>
          <a:p>
            <a:pPr indent="-342900" lvl="0" marL="457200" rtl="0" algn="l">
              <a:spcBef>
                <a:spcPts val="0"/>
              </a:spcBef>
              <a:spcAft>
                <a:spcPts val="0"/>
              </a:spcAft>
              <a:buSzPts val="1800"/>
              <a:buChar char="●"/>
            </a:pPr>
            <a:r>
              <a:rPr b="1" lang="en-GB"/>
              <a:t>Siri </a:t>
            </a:r>
            <a:r>
              <a:rPr lang="en-GB"/>
              <a:t>or </a:t>
            </a:r>
            <a:r>
              <a:rPr b="1" lang="en-GB"/>
              <a:t>Alexa </a:t>
            </a:r>
            <a:r>
              <a:rPr lang="en-GB"/>
              <a:t>to understand your voice and respond with useful information</a:t>
            </a:r>
            <a:endParaRPr/>
          </a:p>
          <a:p>
            <a:pPr indent="-342900" lvl="0" marL="457200" rtl="0" algn="l">
              <a:spcBef>
                <a:spcPts val="0"/>
              </a:spcBef>
              <a:spcAft>
                <a:spcPts val="0"/>
              </a:spcAft>
              <a:buSzPts val="1800"/>
              <a:buChar char="●"/>
            </a:pPr>
            <a:r>
              <a:rPr b="1" lang="en-GB"/>
              <a:t>Netflix</a:t>
            </a:r>
            <a:r>
              <a:rPr lang="en-GB"/>
              <a:t>, </a:t>
            </a:r>
            <a:r>
              <a:rPr b="1" lang="en-GB"/>
              <a:t>Amazon </a:t>
            </a:r>
            <a:r>
              <a:rPr lang="en-GB"/>
              <a:t>or </a:t>
            </a:r>
            <a:r>
              <a:rPr b="1" lang="en-GB"/>
              <a:t>Spotify </a:t>
            </a:r>
            <a:r>
              <a:rPr lang="en-GB"/>
              <a:t>to analyse your habits and predict what you might like next.</a:t>
            </a:r>
            <a:endParaRPr/>
          </a:p>
          <a:p>
            <a:pPr indent="0" lvl="0" marL="0" rtl="0" algn="l">
              <a:spcBef>
                <a:spcPts val="1600"/>
              </a:spcBef>
              <a:spcAft>
                <a:spcPts val="1600"/>
              </a:spcAft>
              <a:buNone/>
            </a:pPr>
            <a:r>
              <a:rPr lang="en-GB" sz="1900"/>
              <a:t>These types of AI are good at recognising patterns and predicting outcomes. Generative AI goes a step further — it uses those patterns and predictions to create.</a:t>
            </a:r>
            <a:endParaRPr sz="19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6"/>
          <p:cNvSpPr txBox="1"/>
          <p:nvPr>
            <p:ph type="title"/>
          </p:nvPr>
        </p:nvSpPr>
        <p:spPr>
          <a:xfrm>
            <a:off x="155850" y="154025"/>
            <a:ext cx="8832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What is Generative AI?</a:t>
            </a:r>
            <a:endParaRPr b="1"/>
          </a:p>
        </p:txBody>
      </p:sp>
      <p:pic>
        <p:nvPicPr>
          <p:cNvPr id="80" name="Google Shape;80;p16"/>
          <p:cNvPicPr preferRelativeResize="0"/>
          <p:nvPr/>
        </p:nvPicPr>
        <p:blipFill>
          <a:blip r:embed="rId3">
            <a:alphaModFix/>
          </a:blip>
          <a:stretch>
            <a:fillRect/>
          </a:stretch>
        </p:blipFill>
        <p:spPr>
          <a:xfrm>
            <a:off x="2983675" y="2845300"/>
            <a:ext cx="5924550" cy="1409700"/>
          </a:xfrm>
          <a:prstGeom prst="rect">
            <a:avLst/>
          </a:prstGeom>
          <a:noFill/>
          <a:ln cap="flat" cmpd="sng" w="28575">
            <a:solidFill>
              <a:schemeClr val="dk2"/>
            </a:solidFill>
            <a:prstDash val="solid"/>
            <a:round/>
            <a:headEnd len="sm" w="sm" type="none"/>
            <a:tailEnd len="sm" w="sm" type="none"/>
          </a:ln>
        </p:spPr>
      </p:pic>
      <p:pic>
        <p:nvPicPr>
          <p:cNvPr id="81" name="Google Shape;81;p16"/>
          <p:cNvPicPr preferRelativeResize="0"/>
          <p:nvPr/>
        </p:nvPicPr>
        <p:blipFill>
          <a:blip r:embed="rId4">
            <a:alphaModFix/>
          </a:blip>
          <a:stretch>
            <a:fillRect/>
          </a:stretch>
        </p:blipFill>
        <p:spPr>
          <a:xfrm>
            <a:off x="152400" y="879125"/>
            <a:ext cx="3136422" cy="1813776"/>
          </a:xfrm>
          <a:prstGeom prst="rect">
            <a:avLst/>
          </a:prstGeom>
          <a:noFill/>
          <a:ln cap="flat" cmpd="sng" w="28575">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7"/>
          <p:cNvSpPr txBox="1"/>
          <p:nvPr>
            <p:ph type="title"/>
          </p:nvPr>
        </p:nvSpPr>
        <p:spPr>
          <a:xfrm>
            <a:off x="155850" y="154025"/>
            <a:ext cx="8832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Why Should Teachers Be Using AI?</a:t>
            </a:r>
            <a:endParaRPr b="1"/>
          </a:p>
        </p:txBody>
      </p:sp>
      <p:sp>
        <p:nvSpPr>
          <p:cNvPr id="87" name="Google Shape;87;p17"/>
          <p:cNvSpPr txBox="1"/>
          <p:nvPr>
            <p:ph idx="1" type="body"/>
          </p:nvPr>
        </p:nvSpPr>
        <p:spPr>
          <a:xfrm>
            <a:off x="0" y="726725"/>
            <a:ext cx="4572000" cy="3756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GB" sz="2000"/>
              <a:t>It saves time</a:t>
            </a:r>
            <a:endParaRPr sz="2000"/>
          </a:p>
          <a:p>
            <a:pPr indent="-355600" lvl="1" marL="914400" rtl="0" algn="l">
              <a:spcBef>
                <a:spcPts val="0"/>
              </a:spcBef>
              <a:spcAft>
                <a:spcPts val="0"/>
              </a:spcAft>
              <a:buSzPts val="2000"/>
              <a:buChar char="○"/>
            </a:pPr>
            <a:r>
              <a:rPr lang="en-GB" sz="2000"/>
              <a:t>It speeds up repetitive tasks</a:t>
            </a:r>
            <a:endParaRPr sz="2000"/>
          </a:p>
          <a:p>
            <a:pPr indent="-355600" lvl="0" marL="457200" rtl="0" algn="l">
              <a:spcBef>
                <a:spcPts val="0"/>
              </a:spcBef>
              <a:spcAft>
                <a:spcPts val="0"/>
              </a:spcAft>
              <a:buSzPts val="2000"/>
              <a:buChar char="●"/>
            </a:pPr>
            <a:r>
              <a:rPr lang="en-GB" sz="2000"/>
              <a:t>It reduces mental load</a:t>
            </a:r>
            <a:endParaRPr sz="2000"/>
          </a:p>
          <a:p>
            <a:pPr indent="-355600" lvl="0" marL="457200" rtl="0" algn="l">
              <a:spcBef>
                <a:spcPts val="0"/>
              </a:spcBef>
              <a:spcAft>
                <a:spcPts val="0"/>
              </a:spcAft>
              <a:buSzPts val="2000"/>
              <a:buChar char="●"/>
            </a:pPr>
            <a:r>
              <a:rPr lang="en-GB" sz="2000"/>
              <a:t>It helps with differentiation and adaptive teaching</a:t>
            </a:r>
            <a:endParaRPr sz="2000"/>
          </a:p>
          <a:p>
            <a:pPr indent="-355600" lvl="0" marL="457200" rtl="0" algn="l">
              <a:spcBef>
                <a:spcPts val="0"/>
              </a:spcBef>
              <a:spcAft>
                <a:spcPts val="0"/>
              </a:spcAft>
              <a:buSzPts val="2000"/>
              <a:buChar char="●"/>
            </a:pPr>
            <a:r>
              <a:rPr lang="en-GB" sz="2000"/>
              <a:t>It supports communication with parents and the general public</a:t>
            </a:r>
            <a:endParaRPr sz="2000"/>
          </a:p>
          <a:p>
            <a:pPr indent="-355600" lvl="0" marL="457200" rtl="0" algn="l">
              <a:spcBef>
                <a:spcPts val="0"/>
              </a:spcBef>
              <a:spcAft>
                <a:spcPts val="0"/>
              </a:spcAft>
              <a:buSzPts val="2000"/>
              <a:buChar char="●"/>
            </a:pPr>
            <a:r>
              <a:rPr lang="en-GB" sz="2000"/>
              <a:t>It can help analyse data</a:t>
            </a:r>
            <a:endParaRPr sz="2000"/>
          </a:p>
        </p:txBody>
      </p:sp>
      <p:sp>
        <p:nvSpPr>
          <p:cNvPr id="88" name="Google Shape;88;p17"/>
          <p:cNvSpPr txBox="1"/>
          <p:nvPr>
            <p:ph idx="1" type="body"/>
          </p:nvPr>
        </p:nvSpPr>
        <p:spPr>
          <a:xfrm>
            <a:off x="4572000" y="887000"/>
            <a:ext cx="4572000" cy="3756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GB" sz="2000"/>
              <a:t>It can spark creativity and offer perspectives you might not have considered</a:t>
            </a:r>
            <a:endParaRPr sz="2000"/>
          </a:p>
          <a:p>
            <a:pPr indent="-355600" lvl="0" marL="457200" rtl="0" algn="l">
              <a:spcBef>
                <a:spcPts val="0"/>
              </a:spcBef>
              <a:spcAft>
                <a:spcPts val="0"/>
              </a:spcAft>
              <a:buSzPts val="2000"/>
              <a:buChar char="●"/>
            </a:pPr>
            <a:r>
              <a:rPr lang="en-GB" sz="2000"/>
              <a:t>It can summarise </a:t>
            </a:r>
            <a:r>
              <a:rPr lang="en-GB" sz="2000"/>
              <a:t>lengthy</a:t>
            </a:r>
            <a:r>
              <a:rPr lang="en-GB" sz="2000"/>
              <a:t> documents</a:t>
            </a:r>
            <a:endParaRPr sz="2000"/>
          </a:p>
          <a:p>
            <a:pPr indent="-355600" lvl="0" marL="457200" rtl="0" algn="l">
              <a:spcBef>
                <a:spcPts val="0"/>
              </a:spcBef>
              <a:spcAft>
                <a:spcPts val="0"/>
              </a:spcAft>
              <a:buSzPts val="2000"/>
              <a:buChar char="●"/>
            </a:pPr>
            <a:r>
              <a:rPr lang="en-GB" sz="2000"/>
              <a:t>Our students are already using it</a:t>
            </a:r>
            <a:endParaRPr sz="2000"/>
          </a:p>
          <a:p>
            <a:pPr indent="-355600" lvl="0" marL="457200" rtl="0" algn="l">
              <a:spcBef>
                <a:spcPts val="0"/>
              </a:spcBef>
              <a:spcAft>
                <a:spcPts val="0"/>
              </a:spcAft>
              <a:buSzPts val="2000"/>
              <a:buChar char="●"/>
            </a:pPr>
            <a:r>
              <a:rPr lang="en-GB" sz="2000"/>
              <a:t>Teacher cognitive load</a:t>
            </a: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8"/>
          <p:cNvSpPr txBox="1"/>
          <p:nvPr>
            <p:ph idx="1" type="body"/>
          </p:nvPr>
        </p:nvSpPr>
        <p:spPr>
          <a:xfrm>
            <a:off x="311750" y="445025"/>
            <a:ext cx="8520600" cy="3474900"/>
          </a:xfrm>
          <a:prstGeom prst="rect">
            <a:avLst/>
          </a:prstGeom>
        </p:spPr>
        <p:txBody>
          <a:bodyPr anchorCtr="0" anchor="ctr" bIns="91425" lIns="91425" spcFirstLastPara="1" rIns="91425" wrap="square" tIns="91425">
            <a:noAutofit/>
          </a:bodyPr>
          <a:lstStyle/>
          <a:p>
            <a:pPr indent="0" lvl="0" marL="0" rtl="0" algn="l">
              <a:spcBef>
                <a:spcPts val="0"/>
              </a:spcBef>
              <a:spcAft>
                <a:spcPts val="1600"/>
              </a:spcAft>
              <a:buNone/>
            </a:pPr>
            <a:r>
              <a:rPr lang="en-GB" sz="3000"/>
              <a:t>“Look, if we do AI right, at the end of the day, there will be teacher fingerprints all over it. And if we do it wrong, we will be sitting there going, "Man, I wish we had teachers more involved."”</a:t>
            </a:r>
            <a:endParaRPr sz="3000"/>
          </a:p>
        </p:txBody>
      </p:sp>
      <p:sp>
        <p:nvSpPr>
          <p:cNvPr id="94" name="Google Shape;94;p18"/>
          <p:cNvSpPr txBox="1"/>
          <p:nvPr>
            <p:ph type="title"/>
          </p:nvPr>
        </p:nvSpPr>
        <p:spPr>
          <a:xfrm>
            <a:off x="311700" y="3919975"/>
            <a:ext cx="85206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GB" sz="2000"/>
              <a:t>from </a:t>
            </a:r>
            <a:r>
              <a:rPr b="1" lang="en-GB" sz="2000"/>
              <a:t>The EdTech Podcast #278: AI as a Tool for Equity of Learning</a:t>
            </a:r>
            <a:endParaRPr b="1" sz="20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9"/>
          <p:cNvSpPr txBox="1"/>
          <p:nvPr>
            <p:ph type="title"/>
          </p:nvPr>
        </p:nvSpPr>
        <p:spPr>
          <a:xfrm>
            <a:off x="155850" y="154025"/>
            <a:ext cx="8832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TeachMateAI vs ChatGPT – What’s the Difference?</a:t>
            </a:r>
            <a:endParaRPr b="1"/>
          </a:p>
        </p:txBody>
      </p:sp>
      <p:sp>
        <p:nvSpPr>
          <p:cNvPr id="100" name="Google Shape;100;p19"/>
          <p:cNvSpPr txBox="1"/>
          <p:nvPr>
            <p:ph idx="1" type="body"/>
          </p:nvPr>
        </p:nvSpPr>
        <p:spPr>
          <a:xfrm>
            <a:off x="156000" y="726725"/>
            <a:ext cx="8832300" cy="3756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t>TeachMateAI is basically a ‘wrapper’ for ChatGPT. They both draw on the same data. TeachMateAI just filters what is returned to you by structuring most of the prompt for you. You just fill in the blanks – like a cloze activity.</a:t>
            </a:r>
            <a:endParaRPr sz="2000"/>
          </a:p>
          <a:p>
            <a:pPr indent="0" lvl="0" marL="0" rtl="0" algn="l">
              <a:spcBef>
                <a:spcPts val="1600"/>
              </a:spcBef>
              <a:spcAft>
                <a:spcPts val="0"/>
              </a:spcAft>
              <a:buNone/>
            </a:pPr>
            <a:r>
              <a:t/>
            </a:r>
            <a:endParaRPr sz="900"/>
          </a:p>
          <a:p>
            <a:pPr indent="0" lvl="0" marL="0" rtl="0" algn="l">
              <a:spcBef>
                <a:spcPts val="1600"/>
              </a:spcBef>
              <a:spcAft>
                <a:spcPts val="1600"/>
              </a:spcAft>
              <a:buNone/>
            </a:pPr>
            <a:r>
              <a:rPr lang="en-GB" sz="2000">
                <a:solidFill>
                  <a:schemeClr val="dk1"/>
                </a:solidFill>
              </a:rPr>
              <a:t>Please generate a full lesson plan using the following information. This lesson is based on the ____________________________ curriculum. It is designed for students in year ____________________________. The subject of the lesson is ____________________________</a:t>
            </a:r>
            <a:r>
              <a:rPr lang="en-GB" sz="2000">
                <a:solidFill>
                  <a:schemeClr val="dk1"/>
                </a:solidFill>
              </a:rPr>
              <a:t>.</a:t>
            </a:r>
            <a:r>
              <a:rPr lang="en-GB" sz="2000">
                <a:solidFill>
                  <a:schemeClr val="dk1"/>
                </a:solidFill>
              </a:rPr>
              <a:t> </a:t>
            </a:r>
            <a:endParaRPr sz="20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What We Don't Want to Lose When Using Al</a:t>
            </a:r>
            <a:endParaRPr/>
          </a:p>
        </p:txBody>
      </p:sp>
      <p:sp>
        <p:nvSpPr>
          <p:cNvPr id="106" name="Google Shape;106;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000"/>
              <a:t>• Confidence in making pedagogical decisions grounded in subject knowledge, </a:t>
            </a:r>
            <a:r>
              <a:rPr lang="en-GB" sz="2000"/>
              <a:t>pedagogical</a:t>
            </a:r>
            <a:r>
              <a:rPr lang="en-GB" sz="2000"/>
              <a:t> research and experience.</a:t>
            </a:r>
            <a:endParaRPr sz="2000"/>
          </a:p>
          <a:p>
            <a:pPr indent="0" lvl="0" marL="0" rtl="0" algn="l">
              <a:spcBef>
                <a:spcPts val="1600"/>
              </a:spcBef>
              <a:spcAft>
                <a:spcPts val="0"/>
              </a:spcAft>
              <a:buClr>
                <a:schemeClr val="dk1"/>
              </a:buClr>
              <a:buSzPts val="1100"/>
              <a:buFont typeface="Arial"/>
              <a:buNone/>
            </a:pPr>
            <a:r>
              <a:rPr lang="en-GB" sz="2000"/>
              <a:t>• A strong understanding of why certain tasks, questions, or strategies are used</a:t>
            </a:r>
            <a:endParaRPr sz="2000"/>
          </a:p>
          <a:p>
            <a:pPr indent="0" lvl="0" marL="0" rtl="0" algn="l">
              <a:spcBef>
                <a:spcPts val="1600"/>
              </a:spcBef>
              <a:spcAft>
                <a:spcPts val="0"/>
              </a:spcAft>
              <a:buNone/>
            </a:pPr>
            <a:r>
              <a:rPr lang="en-GB" sz="2000"/>
              <a:t>• The skill and art of teaching in a live classroom </a:t>
            </a:r>
            <a:endParaRPr sz="2000"/>
          </a:p>
          <a:p>
            <a:pPr indent="0" lvl="0" marL="0" rtl="0" algn="l">
              <a:spcBef>
                <a:spcPts val="1600"/>
              </a:spcBef>
              <a:spcAft>
                <a:spcPts val="1600"/>
              </a:spcAft>
              <a:buNone/>
            </a:pPr>
            <a:r>
              <a:rPr lang="en-GB" sz="2000"/>
              <a:t>• Ownership of the whole process </a:t>
            </a:r>
            <a:r>
              <a:rPr lang="en-GB" sz="2000"/>
              <a:t>- knowing that </a:t>
            </a:r>
            <a:r>
              <a:rPr b="1" lang="en-GB" sz="2000"/>
              <a:t>Al is a tool, not the teacher</a:t>
            </a:r>
            <a:endParaRPr b="1"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Lesson Planning</a:t>
            </a:r>
            <a:endParaRPr/>
          </a:p>
        </p:txBody>
      </p:sp>
      <p:sp>
        <p:nvSpPr>
          <p:cNvPr id="112" name="Google Shape;112;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900"/>
              <a:t>• Saves time by generating ideas to feed to drafts of plans, WALTs, WILFs, and resources</a:t>
            </a:r>
            <a:endParaRPr sz="1900"/>
          </a:p>
          <a:p>
            <a:pPr indent="0" lvl="0" marL="0" rtl="0" algn="l">
              <a:spcBef>
                <a:spcPts val="1600"/>
              </a:spcBef>
              <a:spcAft>
                <a:spcPts val="0"/>
              </a:spcAft>
              <a:buClr>
                <a:schemeClr val="dk1"/>
              </a:buClr>
              <a:buSzPts val="1100"/>
              <a:buFont typeface="Arial"/>
              <a:buNone/>
            </a:pPr>
            <a:r>
              <a:rPr lang="en-GB" sz="1900"/>
              <a:t>• Supports adaptive teaching with tailored scaffolds, challenges, and prompts </a:t>
            </a:r>
            <a:endParaRPr sz="1900"/>
          </a:p>
          <a:p>
            <a:pPr indent="0" lvl="0" marL="0" rtl="0" algn="l">
              <a:spcBef>
                <a:spcPts val="1600"/>
              </a:spcBef>
              <a:spcAft>
                <a:spcPts val="0"/>
              </a:spcAft>
              <a:buNone/>
            </a:pPr>
            <a:r>
              <a:rPr lang="en-GB" sz="1900"/>
              <a:t>• Enhances lesson structure using research-based frameworks like Rosenshine, Bloom's taxonomy and more.</a:t>
            </a:r>
            <a:endParaRPr sz="1900"/>
          </a:p>
          <a:p>
            <a:pPr indent="0" lvl="0" marL="0" rtl="0" algn="l">
              <a:spcBef>
                <a:spcPts val="1600"/>
              </a:spcBef>
              <a:spcAft>
                <a:spcPts val="0"/>
              </a:spcAft>
              <a:buNone/>
            </a:pPr>
            <a:r>
              <a:rPr lang="en-GB" sz="1900"/>
              <a:t>• Adapts content quickly to suit new topics, classes, curriculum changes and abilities.</a:t>
            </a:r>
            <a:endParaRPr sz="1900"/>
          </a:p>
          <a:p>
            <a:pPr indent="0" lvl="0" marL="0" rtl="0" algn="l">
              <a:spcBef>
                <a:spcPts val="1600"/>
              </a:spcBef>
              <a:spcAft>
                <a:spcPts val="1600"/>
              </a:spcAft>
              <a:buNone/>
            </a:pPr>
            <a:r>
              <a:rPr b="1" i="1" lang="en-GB" sz="1900"/>
              <a:t>• </a:t>
            </a:r>
            <a:r>
              <a:rPr b="1" i="1" lang="en-GB" sz="1900"/>
              <a:t>I hadn’t thought of that!</a:t>
            </a:r>
            <a:r>
              <a:rPr lang="en-GB" sz="1900"/>
              <a:t> </a:t>
            </a:r>
            <a:endParaRPr sz="19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pic>
        <p:nvPicPr>
          <p:cNvPr id="119" name="Google Shape;119;p22"/>
          <p:cNvPicPr preferRelativeResize="0"/>
          <p:nvPr/>
        </p:nvPicPr>
        <p:blipFill>
          <a:blip r:embed="rId3">
            <a:alphaModFix/>
          </a:blip>
          <a:stretch>
            <a:fillRect/>
          </a:stretch>
        </p:blipFill>
        <p:spPr>
          <a:xfrm>
            <a:off x="1204387" y="0"/>
            <a:ext cx="6735227" cy="4360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3"/>
          <p:cNvSpPr txBox="1"/>
          <p:nvPr>
            <p:ph type="title"/>
          </p:nvPr>
        </p:nvSpPr>
        <p:spPr>
          <a:xfrm>
            <a:off x="311700" y="171700"/>
            <a:ext cx="8520600" cy="572700"/>
          </a:xfrm>
          <a:prstGeom prst="rect">
            <a:avLst/>
          </a:prstGeom>
          <a:solidFill>
            <a:srgbClr val="CFE2F3"/>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latin typeface="Cantarell"/>
                <a:ea typeface="Cantarell"/>
                <a:cs typeface="Cantarell"/>
                <a:sym typeface="Cantarell"/>
              </a:rPr>
              <a:t>Assessment in Music using AI</a:t>
            </a:r>
            <a:endParaRPr>
              <a:latin typeface="Cantarell"/>
              <a:ea typeface="Cantarell"/>
              <a:cs typeface="Cantarell"/>
              <a:sym typeface="Cantarell"/>
            </a:endParaRPr>
          </a:p>
        </p:txBody>
      </p:sp>
      <p:sp>
        <p:nvSpPr>
          <p:cNvPr id="125" name="Google Shape;125;p23"/>
          <p:cNvSpPr txBox="1"/>
          <p:nvPr>
            <p:ph idx="1" type="body"/>
          </p:nvPr>
        </p:nvSpPr>
        <p:spPr>
          <a:xfrm>
            <a:off x="311700" y="953700"/>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I'm using this example to demonstrate how ChatGPT can support teaching, specifically in curriculum planning and assessment design.</a:t>
            </a:r>
            <a:endParaRPr sz="16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In this case, I used AI to generate assessment criteria for a composition project I'm running with Year 7. The project is based on Ralph Vaughan Williams’ </a:t>
            </a:r>
            <a:r>
              <a:rPr i="1" lang="en-GB" sz="1600">
                <a:solidFill>
                  <a:schemeClr val="dk1"/>
                </a:solidFill>
                <a:latin typeface="Cantarell"/>
                <a:ea typeface="Cantarell"/>
                <a:cs typeface="Cantarell"/>
                <a:sym typeface="Cantarell"/>
              </a:rPr>
              <a:t>The Lark Ascending</a:t>
            </a:r>
            <a:r>
              <a:rPr lang="en-GB" sz="1600">
                <a:solidFill>
                  <a:schemeClr val="dk1"/>
                </a:solidFill>
                <a:latin typeface="Cantarell"/>
                <a:ea typeface="Cantarell"/>
                <a:cs typeface="Cantarell"/>
                <a:sym typeface="Cantarell"/>
              </a:rPr>
              <a:t>. Each week, students were introduced to different musical elements, gradually building the skills and ideas needed to create their own compositions.</a:t>
            </a:r>
            <a:endParaRPr sz="16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This image shows the final slide students used to guide their final piece. I uploaded this into ChatGPT and asked it to create a structured assessment sheet based on the taught content — and it produced a detailed, mark-based rubric aligned with my objectives.</a:t>
            </a:r>
            <a:endParaRPr sz="1600">
              <a:solidFill>
                <a:schemeClr val="dk1"/>
              </a:solidFill>
              <a:latin typeface="Cantarell"/>
              <a:ea typeface="Cantarell"/>
              <a:cs typeface="Cantarell"/>
              <a:sym typeface="Cantarell"/>
            </a:endParaRPr>
          </a:p>
          <a:p>
            <a:pPr indent="0" lvl="0" marL="0" rtl="0" algn="l">
              <a:spcBef>
                <a:spcPts val="1200"/>
              </a:spcBef>
              <a:spcAft>
                <a:spcPts val="160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p24" title="Screenshot 2025-05-21 11.20.10.png"/>
          <p:cNvPicPr preferRelativeResize="0"/>
          <p:nvPr/>
        </p:nvPicPr>
        <p:blipFill>
          <a:blip r:embed="rId3">
            <a:alphaModFix/>
          </a:blip>
          <a:stretch>
            <a:fillRect/>
          </a:stretch>
        </p:blipFill>
        <p:spPr>
          <a:xfrm>
            <a:off x="703713" y="53000"/>
            <a:ext cx="7736576" cy="43894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title"/>
          </p:nvPr>
        </p:nvSpPr>
        <p:spPr>
          <a:xfrm>
            <a:off x="311700" y="258650"/>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2600">
                <a:latin typeface="Cantarell"/>
                <a:ea typeface="Cantarell"/>
                <a:cs typeface="Cantarell"/>
                <a:sym typeface="Cantarell"/>
              </a:rPr>
              <a:t>This is what AI came up with:	</a:t>
            </a:r>
            <a:endParaRPr sz="2600">
              <a:latin typeface="Cantarell"/>
              <a:ea typeface="Cantarell"/>
              <a:cs typeface="Cantarell"/>
              <a:sym typeface="Cantarell"/>
            </a:endParaRPr>
          </a:p>
        </p:txBody>
      </p:sp>
      <p:sp>
        <p:nvSpPr>
          <p:cNvPr id="136" name="Google Shape;136;p25"/>
          <p:cNvSpPr txBox="1"/>
          <p:nvPr>
            <p:ph idx="1" type="body"/>
          </p:nvPr>
        </p:nvSpPr>
        <p:spPr>
          <a:xfrm>
            <a:off x="311700" y="831350"/>
            <a:ext cx="8520600" cy="6528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lang="en-GB" u="sng">
                <a:solidFill>
                  <a:schemeClr val="hlink"/>
                </a:solidFill>
                <a:hlinkClick r:id="rId3"/>
              </a:rPr>
              <a:t>Year 7 RVW - The Lark Ascending</a:t>
            </a:r>
            <a:endParaRPr/>
          </a:p>
        </p:txBody>
      </p:sp>
      <p:sp>
        <p:nvSpPr>
          <p:cNvPr id="137" name="Google Shape;137;p25"/>
          <p:cNvSpPr txBox="1"/>
          <p:nvPr>
            <p:ph type="title"/>
          </p:nvPr>
        </p:nvSpPr>
        <p:spPr>
          <a:xfrm>
            <a:off x="311700" y="1330450"/>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2600">
                <a:latin typeface="Cantarell"/>
                <a:ea typeface="Cantarell"/>
                <a:cs typeface="Cantarell"/>
                <a:sym typeface="Cantarell"/>
              </a:rPr>
              <a:t>I then asked AI to create a spreadsheet where it adds up the totals automatically for me:	</a:t>
            </a:r>
            <a:endParaRPr sz="2600">
              <a:latin typeface="Cantarell"/>
              <a:ea typeface="Cantarell"/>
              <a:cs typeface="Cantarell"/>
              <a:sym typeface="Cantarell"/>
            </a:endParaRPr>
          </a:p>
        </p:txBody>
      </p:sp>
      <p:sp>
        <p:nvSpPr>
          <p:cNvPr id="138" name="Google Shape;138;p25"/>
          <p:cNvSpPr txBox="1"/>
          <p:nvPr>
            <p:ph idx="1" type="body"/>
          </p:nvPr>
        </p:nvSpPr>
        <p:spPr>
          <a:xfrm>
            <a:off x="311700" y="2402250"/>
            <a:ext cx="8520600" cy="6528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lang="en-GB" u="sng">
                <a:solidFill>
                  <a:schemeClr val="hlink"/>
                </a:solidFill>
                <a:hlinkClick r:id="rId4"/>
              </a:rPr>
              <a:t>Year 7 RVW - The Lark Ascending</a:t>
            </a:r>
            <a:endParaRPr/>
          </a:p>
        </p:txBody>
      </p:sp>
      <p:sp>
        <p:nvSpPr>
          <p:cNvPr id="139" name="Google Shape;139;p25"/>
          <p:cNvSpPr txBox="1"/>
          <p:nvPr>
            <p:ph type="title"/>
          </p:nvPr>
        </p:nvSpPr>
        <p:spPr>
          <a:xfrm>
            <a:off x="311700" y="2998550"/>
            <a:ext cx="8520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2100">
                <a:latin typeface="Cantarell"/>
                <a:ea typeface="Cantarell"/>
                <a:cs typeface="Cantarell"/>
                <a:sym typeface="Cantarell"/>
              </a:rPr>
              <a:t>This is now a reusable document I can use every time I teach this project - and it took me less than five minutes to create. (Admittedly, a little longer because I spent some time formatting it to look nice!)</a:t>
            </a:r>
            <a:endParaRPr sz="1400">
              <a:latin typeface="Cantarell"/>
              <a:ea typeface="Cantarell"/>
              <a:cs typeface="Cantarell"/>
              <a:sym typeface="Cantare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Exemplar and Model Answer Generation</a:t>
            </a:r>
            <a:endParaRPr/>
          </a:p>
        </p:txBody>
      </p:sp>
      <p:sp>
        <p:nvSpPr>
          <p:cNvPr id="151" name="Google Shape;151;p2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chemeClr val="dk1"/>
                </a:solidFill>
                <a:latin typeface="Arial"/>
                <a:ea typeface="Arial"/>
                <a:cs typeface="Arial"/>
                <a:sym typeface="Arial"/>
              </a:rPr>
              <a:t>• Saves time creating high-quality examples </a:t>
            </a:r>
            <a:endParaRPr sz="2000">
              <a:solidFill>
                <a:schemeClr val="dk1"/>
              </a:solidFill>
              <a:latin typeface="Arial"/>
              <a:ea typeface="Arial"/>
              <a:cs typeface="Arial"/>
              <a:sym typeface="Arial"/>
            </a:endParaRPr>
          </a:p>
          <a:p>
            <a:pPr indent="0" lvl="0" marL="0" rtl="0" algn="l">
              <a:spcBef>
                <a:spcPts val="0"/>
              </a:spcBef>
              <a:spcAft>
                <a:spcPts val="0"/>
              </a:spcAft>
              <a:buNone/>
            </a:pPr>
            <a:r>
              <a:t/>
            </a:r>
            <a:endParaRPr sz="2000">
              <a:solidFill>
                <a:schemeClr val="dk1"/>
              </a:solidFill>
              <a:latin typeface="Arial"/>
              <a:ea typeface="Arial"/>
              <a:cs typeface="Arial"/>
              <a:sym typeface="Arial"/>
            </a:endParaRPr>
          </a:p>
          <a:p>
            <a:pPr indent="0" lvl="0" marL="0" rtl="0" algn="l">
              <a:spcBef>
                <a:spcPts val="0"/>
              </a:spcBef>
              <a:spcAft>
                <a:spcPts val="0"/>
              </a:spcAft>
              <a:buNone/>
            </a:pPr>
            <a:r>
              <a:rPr lang="en-GB" sz="2000">
                <a:solidFill>
                  <a:schemeClr val="dk1"/>
                </a:solidFill>
                <a:latin typeface="Arial"/>
                <a:ea typeface="Arial"/>
                <a:cs typeface="Arial"/>
                <a:sym typeface="Arial"/>
              </a:rPr>
              <a:t>• Supports modelling during lessons with editable, targeted examples</a:t>
            </a:r>
            <a:endParaRPr sz="2000">
              <a:solidFill>
                <a:schemeClr val="dk1"/>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000">
              <a:solidFill>
                <a:schemeClr val="dk1"/>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GB" sz="2000">
                <a:solidFill>
                  <a:schemeClr val="dk1"/>
                </a:solidFill>
                <a:latin typeface="Arial"/>
                <a:ea typeface="Arial"/>
                <a:cs typeface="Arial"/>
                <a:sym typeface="Arial"/>
              </a:rPr>
              <a:t>• Improves access by generating simplified or scaffolded versions for different learners</a:t>
            </a:r>
            <a:endParaRPr sz="2000">
              <a:solidFill>
                <a:schemeClr val="dk1"/>
              </a:solidFill>
              <a:latin typeface="Arial"/>
              <a:ea typeface="Arial"/>
              <a:cs typeface="Arial"/>
              <a:sym typeface="Arial"/>
            </a:endParaRPr>
          </a:p>
          <a:p>
            <a:pPr indent="0" lvl="0" marL="0" rtl="0" algn="l">
              <a:spcBef>
                <a:spcPts val="0"/>
              </a:spcBef>
              <a:spcAft>
                <a:spcPts val="0"/>
              </a:spcAft>
              <a:buNone/>
            </a:pPr>
            <a:r>
              <a:t/>
            </a:r>
            <a:endParaRPr sz="2000">
              <a:solidFill>
                <a:schemeClr val="dk1"/>
              </a:solidFill>
              <a:latin typeface="Arial"/>
              <a:ea typeface="Arial"/>
              <a:cs typeface="Arial"/>
              <a:sym typeface="Arial"/>
            </a:endParaRPr>
          </a:p>
          <a:p>
            <a:pPr indent="0" lvl="0" marL="0" rtl="0" algn="l">
              <a:spcBef>
                <a:spcPts val="0"/>
              </a:spcBef>
              <a:spcAft>
                <a:spcPts val="0"/>
              </a:spcAft>
              <a:buNone/>
            </a:pPr>
            <a:r>
              <a:rPr lang="en-GB" sz="2000">
                <a:solidFill>
                  <a:schemeClr val="dk1"/>
                </a:solidFill>
                <a:latin typeface="Arial"/>
                <a:ea typeface="Arial"/>
                <a:cs typeface="Arial"/>
                <a:sym typeface="Arial"/>
              </a:rPr>
              <a:t>• </a:t>
            </a:r>
            <a:r>
              <a:rPr b="1" lang="en-GB" sz="2000">
                <a:solidFill>
                  <a:schemeClr val="dk1"/>
                </a:solidFill>
                <a:latin typeface="Arial"/>
                <a:ea typeface="Arial"/>
                <a:cs typeface="Arial"/>
                <a:sym typeface="Arial"/>
              </a:rPr>
              <a:t>Teachers can do this, but it </a:t>
            </a:r>
            <a:r>
              <a:rPr b="1" lang="en-GB" sz="2000">
                <a:solidFill>
                  <a:schemeClr val="dk1"/>
                </a:solidFill>
                <a:latin typeface="Arial"/>
                <a:ea typeface="Arial"/>
                <a:cs typeface="Arial"/>
                <a:sym typeface="Arial"/>
              </a:rPr>
              <a:t>definitely saves loads of time</a:t>
            </a:r>
            <a:endParaRPr b="1" sz="20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Exemplar and Model Answer Generation</a:t>
            </a:r>
            <a:endParaRPr/>
          </a:p>
        </p:txBody>
      </p:sp>
      <p:sp>
        <p:nvSpPr>
          <p:cNvPr id="157" name="Google Shape;157;p2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100">
              <a:solidFill>
                <a:schemeClr val="dk1"/>
              </a:solidFill>
              <a:latin typeface="Arial"/>
              <a:ea typeface="Arial"/>
              <a:cs typeface="Arial"/>
              <a:sym typeface="Arial"/>
            </a:endParaRPr>
          </a:p>
        </p:txBody>
      </p:sp>
      <p:pic>
        <p:nvPicPr>
          <p:cNvPr id="158" name="Google Shape;158;p28"/>
          <p:cNvPicPr preferRelativeResize="0"/>
          <p:nvPr/>
        </p:nvPicPr>
        <p:blipFill>
          <a:blip r:embed="rId3">
            <a:alphaModFix/>
          </a:blip>
          <a:stretch>
            <a:fillRect/>
          </a:stretch>
        </p:blipFill>
        <p:spPr>
          <a:xfrm>
            <a:off x="1982512" y="1017725"/>
            <a:ext cx="5178967" cy="34163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Exemplar and Model Answer Generation</a:t>
            </a:r>
            <a:endParaRPr/>
          </a:p>
        </p:txBody>
      </p:sp>
      <p:sp>
        <p:nvSpPr>
          <p:cNvPr id="164" name="Google Shape;164;p29"/>
          <p:cNvSpPr txBox="1"/>
          <p:nvPr>
            <p:ph idx="1" type="body"/>
          </p:nvPr>
        </p:nvSpPr>
        <p:spPr>
          <a:xfrm>
            <a:off x="311700" y="1079100"/>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solidFill>
                  <a:schemeClr val="dk1"/>
                </a:solidFill>
                <a:latin typeface="Arial"/>
                <a:ea typeface="Arial"/>
                <a:cs typeface="Arial"/>
                <a:sym typeface="Arial"/>
              </a:rPr>
              <a:t>Possible uses already in place</a:t>
            </a:r>
            <a:endParaRPr b="1" sz="1600" u="sng">
              <a:solidFill>
                <a:schemeClr val="dk1"/>
              </a:solidFill>
              <a:latin typeface="Arial"/>
              <a:ea typeface="Arial"/>
              <a:cs typeface="Arial"/>
              <a:sym typeface="Arial"/>
            </a:endParaRPr>
          </a:p>
          <a:p>
            <a:pPr indent="-330200" lvl="0" marL="4572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Writing - M</a:t>
            </a:r>
            <a:r>
              <a:rPr lang="en-GB" sz="1600">
                <a:solidFill>
                  <a:schemeClr val="dk1"/>
                </a:solidFill>
                <a:latin typeface="Arial"/>
                <a:ea typeface="Arial"/>
                <a:cs typeface="Arial"/>
                <a:sym typeface="Arial"/>
              </a:rPr>
              <a:t>odel texts for ability</a:t>
            </a:r>
            <a:endParaRPr sz="1600">
              <a:solidFill>
                <a:schemeClr val="dk1"/>
              </a:solidFill>
              <a:latin typeface="Arial"/>
              <a:ea typeface="Arial"/>
              <a:cs typeface="Arial"/>
              <a:sym typeface="Arial"/>
            </a:endParaRPr>
          </a:p>
          <a:p>
            <a:pPr indent="-330200" lvl="1" marL="9144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Specific grammatical features</a:t>
            </a:r>
            <a:endParaRPr sz="1600">
              <a:solidFill>
                <a:schemeClr val="dk1"/>
              </a:solidFill>
              <a:latin typeface="Arial"/>
              <a:ea typeface="Arial"/>
              <a:cs typeface="Arial"/>
              <a:sym typeface="Arial"/>
            </a:endParaRPr>
          </a:p>
          <a:p>
            <a:pPr indent="-330200" lvl="1" marL="9144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Content linked to other literature</a:t>
            </a:r>
            <a:endParaRPr sz="1600">
              <a:solidFill>
                <a:schemeClr val="dk1"/>
              </a:solidFill>
              <a:latin typeface="Arial"/>
              <a:ea typeface="Arial"/>
              <a:cs typeface="Arial"/>
              <a:sym typeface="Arial"/>
            </a:endParaRPr>
          </a:p>
          <a:p>
            <a:pPr indent="-330200" lvl="1" marL="9144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Personalisation</a:t>
            </a:r>
            <a:endParaRPr sz="1600">
              <a:solidFill>
                <a:schemeClr val="dk1"/>
              </a:solidFill>
              <a:latin typeface="Arial"/>
              <a:ea typeface="Arial"/>
              <a:cs typeface="Arial"/>
              <a:sym typeface="Arial"/>
            </a:endParaRPr>
          </a:p>
          <a:p>
            <a:pPr indent="-330200" lvl="0" marL="4572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All subject - Daily handwriting practice</a:t>
            </a:r>
            <a:endParaRPr sz="1600">
              <a:solidFill>
                <a:schemeClr val="dk1"/>
              </a:solidFill>
              <a:latin typeface="Arial"/>
              <a:ea typeface="Arial"/>
              <a:cs typeface="Arial"/>
              <a:sym typeface="Arial"/>
            </a:endParaRPr>
          </a:p>
          <a:p>
            <a:pPr indent="-330200" lvl="1" marL="9144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link to previous learning in </a:t>
            </a:r>
            <a:r>
              <a:rPr lang="en-GB" sz="1600">
                <a:solidFill>
                  <a:schemeClr val="dk1"/>
                </a:solidFill>
                <a:latin typeface="Arial"/>
                <a:ea typeface="Arial"/>
                <a:cs typeface="Arial"/>
                <a:sym typeface="Arial"/>
              </a:rPr>
              <a:t>subjects</a:t>
            </a:r>
            <a:endParaRPr sz="1600">
              <a:solidFill>
                <a:schemeClr val="dk1"/>
              </a:solidFill>
              <a:latin typeface="Arial"/>
              <a:ea typeface="Arial"/>
              <a:cs typeface="Arial"/>
              <a:sym typeface="Arial"/>
            </a:endParaRPr>
          </a:p>
          <a:p>
            <a:pPr indent="-330200" lvl="1" marL="9144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interleaving and </a:t>
            </a:r>
            <a:r>
              <a:rPr lang="en-GB" sz="1600">
                <a:solidFill>
                  <a:schemeClr val="dk1"/>
                </a:solidFill>
                <a:latin typeface="Arial"/>
                <a:ea typeface="Arial"/>
                <a:cs typeface="Arial"/>
                <a:sym typeface="Arial"/>
              </a:rPr>
              <a:t>retrieval</a:t>
            </a:r>
            <a:r>
              <a:rPr lang="en-GB" sz="1600">
                <a:solidFill>
                  <a:schemeClr val="dk1"/>
                </a:solidFill>
                <a:latin typeface="Arial"/>
                <a:ea typeface="Arial"/>
                <a:cs typeface="Arial"/>
                <a:sym typeface="Arial"/>
              </a:rPr>
              <a:t> practice over time in context</a:t>
            </a:r>
            <a:endParaRPr sz="1600">
              <a:solidFill>
                <a:schemeClr val="dk1"/>
              </a:solidFill>
              <a:latin typeface="Arial"/>
              <a:ea typeface="Arial"/>
              <a:cs typeface="Arial"/>
              <a:sym typeface="Arial"/>
            </a:endParaRPr>
          </a:p>
          <a:p>
            <a:pPr indent="-330200" lvl="0" marL="4572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Maths - </a:t>
            </a:r>
            <a:r>
              <a:rPr lang="en-GB" sz="1600">
                <a:solidFill>
                  <a:schemeClr val="dk1"/>
                </a:solidFill>
                <a:latin typeface="Arial"/>
                <a:ea typeface="Arial"/>
                <a:cs typeface="Arial"/>
                <a:sym typeface="Arial"/>
              </a:rPr>
              <a:t>retrieval</a:t>
            </a:r>
            <a:r>
              <a:rPr lang="en-GB" sz="1600">
                <a:solidFill>
                  <a:schemeClr val="dk1"/>
                </a:solidFill>
                <a:latin typeface="Arial"/>
                <a:ea typeface="Arial"/>
                <a:cs typeface="Arial"/>
                <a:sym typeface="Arial"/>
              </a:rPr>
              <a:t> tasks with high volume of questions using variation theory</a:t>
            </a:r>
            <a:endParaRPr sz="1600">
              <a:solidFill>
                <a:schemeClr val="dk1"/>
              </a:solidFill>
              <a:latin typeface="Arial"/>
              <a:ea typeface="Arial"/>
              <a:cs typeface="Arial"/>
              <a:sym typeface="Arial"/>
            </a:endParaRPr>
          </a:p>
          <a:p>
            <a:pPr indent="-330200" lvl="0" marL="457200" rtl="0" algn="l">
              <a:spcBef>
                <a:spcPts val="0"/>
              </a:spcBef>
              <a:spcAft>
                <a:spcPts val="0"/>
              </a:spcAft>
              <a:buClr>
                <a:schemeClr val="dk1"/>
              </a:buClr>
              <a:buSzPts val="1600"/>
              <a:buFont typeface="Arial"/>
              <a:buChar char="●"/>
            </a:pPr>
            <a:r>
              <a:rPr lang="en-GB" sz="1600">
                <a:solidFill>
                  <a:schemeClr val="dk1"/>
                </a:solidFill>
                <a:latin typeface="Arial"/>
                <a:ea typeface="Arial"/>
                <a:cs typeface="Arial"/>
                <a:sym typeface="Arial"/>
              </a:rPr>
              <a:t>SEND - Personalisation of resources - social stories, visual prompts, overlearning resources, Audio versions of text or instructions, Targeted comprehension questions</a:t>
            </a:r>
            <a:endParaRPr sz="16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0"/>
          <p:cNvSpPr txBox="1"/>
          <p:nvPr>
            <p:ph type="title"/>
          </p:nvPr>
        </p:nvSpPr>
        <p:spPr>
          <a:xfrm>
            <a:off x="311700" y="121975"/>
            <a:ext cx="8520600" cy="572700"/>
          </a:xfrm>
          <a:prstGeom prst="rect">
            <a:avLst/>
          </a:prstGeom>
          <a:solidFill>
            <a:srgbClr val="CFE2F3"/>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latin typeface="Cantarell"/>
                <a:ea typeface="Cantarell"/>
                <a:cs typeface="Cantarell"/>
                <a:sym typeface="Cantarell"/>
              </a:rPr>
              <a:t>9 point questions for GCSE Listening Exam</a:t>
            </a:r>
            <a:endParaRPr>
              <a:latin typeface="Cantarell"/>
              <a:ea typeface="Cantarell"/>
              <a:cs typeface="Cantarell"/>
              <a:sym typeface="Cantarell"/>
            </a:endParaRPr>
          </a:p>
        </p:txBody>
      </p:sp>
      <p:sp>
        <p:nvSpPr>
          <p:cNvPr id="170" name="Google Shape;170;p30"/>
          <p:cNvSpPr txBox="1"/>
          <p:nvPr>
            <p:ph idx="1" type="body"/>
          </p:nvPr>
        </p:nvSpPr>
        <p:spPr>
          <a:xfrm>
            <a:off x="311700" y="806500"/>
            <a:ext cx="8520600" cy="37623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400">
                <a:solidFill>
                  <a:schemeClr val="dk1"/>
                </a:solidFill>
                <a:latin typeface="Cantarell"/>
                <a:ea typeface="Cantarell"/>
                <a:cs typeface="Cantarell"/>
                <a:sym typeface="Cantarell"/>
              </a:rPr>
              <a:t>One of the areas many students find particularly challenging in the </a:t>
            </a:r>
            <a:r>
              <a:rPr b="1" lang="en-GB" sz="1400">
                <a:solidFill>
                  <a:schemeClr val="dk1"/>
                </a:solidFill>
                <a:latin typeface="Cantarell"/>
                <a:ea typeface="Cantarell"/>
                <a:cs typeface="Cantarell"/>
                <a:sym typeface="Cantarell"/>
              </a:rPr>
              <a:t>GCSE Music exam</a:t>
            </a:r>
            <a:r>
              <a:rPr lang="en-GB" sz="1400">
                <a:solidFill>
                  <a:schemeClr val="dk1"/>
                </a:solidFill>
                <a:latin typeface="Cantarell"/>
                <a:ea typeface="Cantarell"/>
                <a:cs typeface="Cantarell"/>
                <a:sym typeface="Cantarell"/>
              </a:rPr>
              <a:t> is the </a:t>
            </a:r>
            <a:r>
              <a:rPr b="1" lang="en-GB" sz="1400">
                <a:solidFill>
                  <a:schemeClr val="dk1"/>
                </a:solidFill>
                <a:latin typeface="Cantarell"/>
                <a:ea typeface="Cantarell"/>
                <a:cs typeface="Cantarell"/>
                <a:sym typeface="Cantarell"/>
              </a:rPr>
              <a:t>9-mark extended response question</a:t>
            </a:r>
            <a:r>
              <a:rPr lang="en-GB" sz="1400">
                <a:solidFill>
                  <a:schemeClr val="dk1"/>
                </a:solidFill>
                <a:latin typeface="Cantarell"/>
                <a:ea typeface="Cantarell"/>
                <a:cs typeface="Cantarell"/>
                <a:sym typeface="Cantarell"/>
              </a:rPr>
              <a:t>. In this task, students must </a:t>
            </a:r>
            <a:r>
              <a:rPr b="1" lang="en-GB" sz="1400">
                <a:solidFill>
                  <a:schemeClr val="dk1"/>
                </a:solidFill>
                <a:latin typeface="Cantarell"/>
                <a:ea typeface="Cantarell"/>
                <a:cs typeface="Cantarell"/>
                <a:sym typeface="Cantarell"/>
              </a:rPr>
              <a:t>listen to an unfamiliar extract</a:t>
            </a:r>
            <a:r>
              <a:rPr lang="en-GB" sz="1400">
                <a:solidFill>
                  <a:schemeClr val="dk1"/>
                </a:solidFill>
                <a:latin typeface="Cantarell"/>
                <a:ea typeface="Cantarell"/>
                <a:cs typeface="Cantarell"/>
                <a:sym typeface="Cantarell"/>
              </a:rPr>
              <a:t> and write about how the </a:t>
            </a:r>
            <a:r>
              <a:rPr b="1" lang="en-GB" sz="1400">
                <a:solidFill>
                  <a:schemeClr val="dk1"/>
                </a:solidFill>
                <a:latin typeface="Cantarell"/>
                <a:ea typeface="Cantarell"/>
                <a:cs typeface="Cantarell"/>
                <a:sym typeface="Cantarell"/>
              </a:rPr>
              <a:t>Elements of Music</a:t>
            </a:r>
            <a:r>
              <a:rPr lang="en-GB" sz="1400">
                <a:solidFill>
                  <a:schemeClr val="dk1"/>
                </a:solidFill>
                <a:latin typeface="Cantarell"/>
                <a:ea typeface="Cantarell"/>
                <a:cs typeface="Cantarell"/>
                <a:sym typeface="Cantarell"/>
              </a:rPr>
              <a:t> are used to reflect context, character, or mood — all in </a:t>
            </a:r>
            <a:r>
              <a:rPr b="1" lang="en-GB" sz="1400">
                <a:solidFill>
                  <a:schemeClr val="dk1"/>
                </a:solidFill>
                <a:latin typeface="Cantarell"/>
                <a:ea typeface="Cantarell"/>
                <a:cs typeface="Cantarell"/>
                <a:sym typeface="Cantarell"/>
              </a:rPr>
              <a:t>prose</a:t>
            </a:r>
            <a:r>
              <a:rPr lang="en-GB" sz="1400">
                <a:solidFill>
                  <a:schemeClr val="dk1"/>
                </a:solidFill>
                <a:latin typeface="Cantarell"/>
                <a:ea typeface="Cantarell"/>
                <a:cs typeface="Cantarell"/>
                <a:sym typeface="Cantarell"/>
              </a:rPr>
              <a:t>. This is a skill that is both unfamiliar and demanding, especially when done under timed exam conditions.</a:t>
            </a:r>
            <a:endParaRPr sz="14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400">
                <a:solidFill>
                  <a:schemeClr val="dk1"/>
                </a:solidFill>
                <a:latin typeface="Cantarell"/>
                <a:ea typeface="Cantarell"/>
                <a:cs typeface="Cantarell"/>
                <a:sym typeface="Cantarell"/>
              </a:rPr>
              <a:t>While regular practice is key to developing this skill, the </a:t>
            </a:r>
            <a:r>
              <a:rPr b="1" lang="en-GB" sz="1400">
                <a:solidFill>
                  <a:schemeClr val="dk1"/>
                </a:solidFill>
                <a:latin typeface="Cantarell"/>
                <a:ea typeface="Cantarell"/>
                <a:cs typeface="Cantarell"/>
                <a:sym typeface="Cantarell"/>
              </a:rPr>
              <a:t>time required to select listening extracts, plan questions, and model structured responses</a:t>
            </a:r>
            <a:r>
              <a:rPr lang="en-GB" sz="1400">
                <a:solidFill>
                  <a:schemeClr val="dk1"/>
                </a:solidFill>
                <a:latin typeface="Cantarell"/>
                <a:ea typeface="Cantarell"/>
                <a:cs typeface="Cantarell"/>
                <a:sym typeface="Cantarell"/>
              </a:rPr>
              <a:t> can be difficult to build into lessons consistently. To support this, I’ve begun using </a:t>
            </a:r>
            <a:r>
              <a:rPr b="1" lang="en-GB" sz="1400">
                <a:solidFill>
                  <a:schemeClr val="dk1"/>
                </a:solidFill>
                <a:latin typeface="Cantarell"/>
                <a:ea typeface="Cantarell"/>
                <a:cs typeface="Cantarell"/>
                <a:sym typeface="Cantarell"/>
              </a:rPr>
              <a:t>AI to generate sample questions, model answers, and differentiated scaffolds</a:t>
            </a:r>
            <a:r>
              <a:rPr lang="en-GB" sz="1400">
                <a:solidFill>
                  <a:schemeClr val="dk1"/>
                </a:solidFill>
                <a:latin typeface="Cantarell"/>
                <a:ea typeface="Cantarell"/>
                <a:cs typeface="Cantarell"/>
                <a:sym typeface="Cantarell"/>
              </a:rPr>
              <a:t> based on the </a:t>
            </a:r>
            <a:r>
              <a:rPr b="1" lang="en-GB" sz="1400">
                <a:solidFill>
                  <a:schemeClr val="dk1"/>
                </a:solidFill>
                <a:latin typeface="Cantarell"/>
                <a:ea typeface="Cantarell"/>
                <a:cs typeface="Cantarell"/>
                <a:sym typeface="Cantarell"/>
              </a:rPr>
              <a:t>OCR syllabus and assessment criteria</a:t>
            </a:r>
            <a:r>
              <a:rPr lang="en-GB" sz="1400">
                <a:solidFill>
                  <a:schemeClr val="dk1"/>
                </a:solidFill>
                <a:latin typeface="Cantarell"/>
                <a:ea typeface="Cantarell"/>
                <a:cs typeface="Cantarell"/>
                <a:sym typeface="Cantarell"/>
              </a:rPr>
              <a:t>, which I’ve already incorporated into the system.</a:t>
            </a:r>
            <a:endParaRPr sz="14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400">
                <a:solidFill>
                  <a:schemeClr val="dk1"/>
                </a:solidFill>
                <a:latin typeface="Cantarell"/>
                <a:ea typeface="Cantarell"/>
                <a:cs typeface="Cantarell"/>
                <a:sym typeface="Cantarell"/>
              </a:rPr>
              <a:t>This has allowed me to quickly produce high-quality listening questions and model answers that align with GCSE expectations. Here is an example of the kind of question students are asked in the exam:</a:t>
            </a:r>
            <a:endParaRPr sz="1400">
              <a:solidFill>
                <a:schemeClr val="dk1"/>
              </a:solidFill>
              <a:latin typeface="Cantarell"/>
              <a:ea typeface="Cantarell"/>
              <a:cs typeface="Cantarell"/>
              <a:sym typeface="Cantarell"/>
            </a:endParaRPr>
          </a:p>
          <a:p>
            <a:pPr indent="0" lvl="0" marL="0" rtl="0" algn="l">
              <a:spcBef>
                <a:spcPts val="1200"/>
              </a:spcBef>
              <a:spcAft>
                <a:spcPts val="1600"/>
              </a:spcAft>
              <a:buNone/>
            </a:pPr>
            <a:r>
              <a:rPr lang="en-GB" sz="1600">
                <a:solidFill>
                  <a:schemeClr val="dk1"/>
                </a:solidFill>
                <a:latin typeface="Cantarell"/>
                <a:ea typeface="Cantarell"/>
                <a:cs typeface="Cantarell"/>
                <a:sym typeface="Cantarell"/>
              </a:rPr>
              <a:t> </a:t>
            </a:r>
            <a:endParaRPr sz="1600">
              <a:solidFill>
                <a:schemeClr val="dk1"/>
              </a:solidFill>
              <a:latin typeface="Cantarell"/>
              <a:ea typeface="Cantarell"/>
              <a:cs typeface="Cantarell"/>
              <a:sym typeface="Cantare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antarell"/>
                <a:ea typeface="Cantarell"/>
                <a:cs typeface="Cantarell"/>
                <a:sym typeface="Cantarell"/>
              </a:rPr>
              <a:t>Question 3 - 9 points</a:t>
            </a:r>
            <a:endParaRPr>
              <a:latin typeface="Cantarell"/>
              <a:ea typeface="Cantarell"/>
              <a:cs typeface="Cantarell"/>
              <a:sym typeface="Cantarell"/>
            </a:endParaRPr>
          </a:p>
        </p:txBody>
      </p:sp>
      <p:sp>
        <p:nvSpPr>
          <p:cNvPr id="176" name="Google Shape;176;p3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solidFill>
                  <a:schemeClr val="dk1"/>
                </a:solidFill>
                <a:latin typeface="Cantarell"/>
                <a:ea typeface="Cantarell"/>
                <a:cs typeface="Cantarell"/>
                <a:sym typeface="Cantarell"/>
              </a:rPr>
              <a:t>This question is based on Area of Study 4 – Film Music. You will hear this extract played four times. This is an extract from the film The Call of the Wild and the scene is called Ice Rescue. One of the main characters is a big dog named Buck and in this scene he rescues his mistress from freezing water after she falls through some ice. Using your knowledge of this style write a paragraph, using sentences, explaining how the music conveys the scene. You may wish to refer to instruments, voices, rhythm, melody, texture, tempo or any other features that are relevant to the context of the music.</a:t>
            </a:r>
            <a:endParaRPr>
              <a:solidFill>
                <a:schemeClr val="dk1"/>
              </a:solidFill>
              <a:latin typeface="Cantarell"/>
              <a:ea typeface="Cantarell"/>
              <a:cs typeface="Cantarell"/>
              <a:sym typeface="Cantare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32"/>
          <p:cNvSpPr txBox="1"/>
          <p:nvPr>
            <p:ph idx="1" type="body"/>
          </p:nvPr>
        </p:nvSpPr>
        <p:spPr>
          <a:xfrm>
            <a:off x="311700" y="538025"/>
            <a:ext cx="8520600" cy="40308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200">
                <a:solidFill>
                  <a:schemeClr val="dk1"/>
                </a:solidFill>
                <a:latin typeface="Cantarell"/>
                <a:ea typeface="Cantarell"/>
                <a:cs typeface="Cantarell"/>
                <a:sym typeface="Cantarell"/>
              </a:rPr>
              <a:t>The music effectively captures the drama and emotion of the ice rescue scene. It begins with a </a:t>
            </a:r>
            <a:r>
              <a:rPr b="1" lang="en-GB" sz="1200">
                <a:solidFill>
                  <a:schemeClr val="dk1"/>
                </a:solidFill>
                <a:latin typeface="Cantarell"/>
                <a:ea typeface="Cantarell"/>
                <a:cs typeface="Cantarell"/>
                <a:sym typeface="Cantarell"/>
              </a:rPr>
              <a:t>timpani hit and roll</a:t>
            </a:r>
            <a:r>
              <a:rPr lang="en-GB" sz="1200">
                <a:solidFill>
                  <a:schemeClr val="dk1"/>
                </a:solidFill>
                <a:latin typeface="Cantarell"/>
                <a:ea typeface="Cantarell"/>
                <a:cs typeface="Cantarell"/>
                <a:sym typeface="Cantarell"/>
              </a:rPr>
              <a:t>, combined with a </a:t>
            </a:r>
            <a:r>
              <a:rPr b="1" lang="en-GB" sz="1200">
                <a:solidFill>
                  <a:schemeClr val="dk1"/>
                </a:solidFill>
                <a:latin typeface="Cantarell"/>
                <a:ea typeface="Cantarell"/>
                <a:cs typeface="Cantarell"/>
                <a:sym typeface="Cantarell"/>
              </a:rPr>
              <a:t>low brass note</a:t>
            </a:r>
            <a:r>
              <a:rPr lang="en-GB" sz="1200">
                <a:solidFill>
                  <a:schemeClr val="dk1"/>
                </a:solidFill>
                <a:latin typeface="Cantarell"/>
                <a:ea typeface="Cantarell"/>
                <a:cs typeface="Cantarell"/>
                <a:sym typeface="Cantarell"/>
              </a:rPr>
              <a:t> that gradually gets louder, building tension as Buck sees his mistress fall through the ice. The </a:t>
            </a:r>
            <a:r>
              <a:rPr b="1" lang="en-GB" sz="1200">
                <a:solidFill>
                  <a:schemeClr val="dk1"/>
                </a:solidFill>
                <a:latin typeface="Cantarell"/>
                <a:ea typeface="Cantarell"/>
                <a:cs typeface="Cantarell"/>
                <a:sym typeface="Cantarell"/>
              </a:rPr>
              <a:t>fast 4/4 tempo</a:t>
            </a:r>
            <a:r>
              <a:rPr lang="en-GB" sz="1200">
                <a:solidFill>
                  <a:schemeClr val="dk1"/>
                </a:solidFill>
                <a:latin typeface="Cantarell"/>
                <a:ea typeface="Cantarell"/>
                <a:cs typeface="Cantarell"/>
                <a:sym typeface="Cantarell"/>
              </a:rPr>
              <a:t>, </a:t>
            </a:r>
            <a:r>
              <a:rPr b="1" lang="en-GB" sz="1200">
                <a:solidFill>
                  <a:schemeClr val="dk1"/>
                </a:solidFill>
                <a:latin typeface="Cantarell"/>
                <a:ea typeface="Cantarell"/>
                <a:cs typeface="Cantarell"/>
                <a:sym typeface="Cantarell"/>
              </a:rPr>
              <a:t>minor key</a:t>
            </a:r>
            <a:r>
              <a:rPr lang="en-GB" sz="1200">
                <a:solidFill>
                  <a:schemeClr val="dk1"/>
                </a:solidFill>
                <a:latin typeface="Cantarell"/>
                <a:ea typeface="Cantarell"/>
                <a:cs typeface="Cantarell"/>
                <a:sym typeface="Cantarell"/>
              </a:rPr>
              <a:t>, and use of </a:t>
            </a:r>
            <a:r>
              <a:rPr b="1" lang="en-GB" sz="1200">
                <a:solidFill>
                  <a:schemeClr val="dk1"/>
                </a:solidFill>
                <a:latin typeface="Cantarell"/>
                <a:ea typeface="Cantarell"/>
                <a:cs typeface="Cantarell"/>
                <a:sym typeface="Cantarell"/>
              </a:rPr>
              <a:t>chromaticism</a:t>
            </a:r>
            <a:r>
              <a:rPr lang="en-GB" sz="1200">
                <a:solidFill>
                  <a:schemeClr val="dk1"/>
                </a:solidFill>
                <a:latin typeface="Cantarell"/>
                <a:ea typeface="Cantarell"/>
                <a:cs typeface="Cantarell"/>
                <a:sym typeface="Cantarell"/>
              </a:rPr>
              <a:t> reflect the urgency of the situation. As the action intensifies, </a:t>
            </a:r>
            <a:r>
              <a:rPr b="1" lang="en-GB" sz="1200">
                <a:solidFill>
                  <a:schemeClr val="dk1"/>
                </a:solidFill>
                <a:latin typeface="Cantarell"/>
                <a:ea typeface="Cantarell"/>
                <a:cs typeface="Cantarell"/>
                <a:sym typeface="Cantarell"/>
              </a:rPr>
              <a:t>violins enter playing semi-quavers in semitones</a:t>
            </a:r>
            <a:r>
              <a:rPr lang="en-GB" sz="1200">
                <a:solidFill>
                  <a:schemeClr val="dk1"/>
                </a:solidFill>
                <a:latin typeface="Cantarell"/>
                <a:ea typeface="Cantarell"/>
                <a:cs typeface="Cantarell"/>
                <a:sym typeface="Cantarell"/>
              </a:rPr>
              <a:t>, creating an angular and unstable feel, with </a:t>
            </a:r>
            <a:r>
              <a:rPr b="1" lang="en-GB" sz="1200">
                <a:solidFill>
                  <a:schemeClr val="dk1"/>
                </a:solidFill>
                <a:latin typeface="Cantarell"/>
                <a:ea typeface="Cantarell"/>
                <a:cs typeface="Cantarell"/>
                <a:sym typeface="Cantarell"/>
              </a:rPr>
              <a:t>pairs of notes</a:t>
            </a:r>
            <a:r>
              <a:rPr lang="en-GB" sz="1200">
                <a:solidFill>
                  <a:schemeClr val="dk1"/>
                </a:solidFill>
                <a:latin typeface="Cantarell"/>
                <a:ea typeface="Cantarell"/>
                <a:cs typeface="Cantarell"/>
                <a:sym typeface="Cantarell"/>
              </a:rPr>
              <a:t> adding to the unease. </a:t>
            </a:r>
            <a:r>
              <a:rPr b="1" lang="en-GB" sz="1200">
                <a:solidFill>
                  <a:schemeClr val="dk1"/>
                </a:solidFill>
                <a:latin typeface="Cantarell"/>
                <a:ea typeface="Cantarell"/>
                <a:cs typeface="Cantarell"/>
                <a:sym typeface="Cantarell"/>
              </a:rPr>
              <a:t>Flutes repeat accented, breathy notes</a:t>
            </a:r>
            <a:r>
              <a:rPr lang="en-GB" sz="1200">
                <a:solidFill>
                  <a:schemeClr val="dk1"/>
                </a:solidFill>
                <a:latin typeface="Cantarell"/>
                <a:ea typeface="Cantarell"/>
                <a:cs typeface="Cantarell"/>
                <a:sym typeface="Cantarell"/>
              </a:rPr>
              <a:t>, contributing a harsh and desperate atmosphere. A </a:t>
            </a:r>
            <a:r>
              <a:rPr b="1" lang="en-GB" sz="1200">
                <a:solidFill>
                  <a:schemeClr val="dk1"/>
                </a:solidFill>
                <a:latin typeface="Cantarell"/>
                <a:ea typeface="Cantarell"/>
                <a:cs typeface="Cantarell"/>
                <a:sym typeface="Cantarell"/>
              </a:rPr>
              <a:t>snare drum rhythm</a:t>
            </a:r>
            <a:r>
              <a:rPr lang="en-GB" sz="1200">
                <a:solidFill>
                  <a:schemeClr val="dk1"/>
                </a:solidFill>
                <a:latin typeface="Cantarell"/>
                <a:ea typeface="Cantarell"/>
                <a:cs typeface="Cantarell"/>
                <a:sym typeface="Cantarell"/>
              </a:rPr>
              <a:t> reinforces the sense of movement and panic as Buck runs to the hole.</a:t>
            </a:r>
            <a:endParaRPr sz="12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200">
                <a:solidFill>
                  <a:schemeClr val="dk1"/>
                </a:solidFill>
                <a:latin typeface="Cantarell"/>
                <a:ea typeface="Cantarell"/>
                <a:cs typeface="Cantarell"/>
                <a:sym typeface="Cantarell"/>
              </a:rPr>
              <a:t>As the dog jumps into the freezing water, the music softens and becomes smoother. A </a:t>
            </a:r>
            <a:r>
              <a:rPr b="1" lang="en-GB" sz="1200">
                <a:solidFill>
                  <a:schemeClr val="dk1"/>
                </a:solidFill>
                <a:latin typeface="Cantarell"/>
                <a:ea typeface="Cantarell"/>
                <a:cs typeface="Cantarell"/>
                <a:sym typeface="Cantarell"/>
              </a:rPr>
              <a:t>metallic cymbal sound</a:t>
            </a:r>
            <a:r>
              <a:rPr lang="en-GB" sz="1200">
                <a:solidFill>
                  <a:schemeClr val="dk1"/>
                </a:solidFill>
                <a:latin typeface="Cantarell"/>
                <a:ea typeface="Cantarell"/>
                <a:cs typeface="Cantarell"/>
                <a:sym typeface="Cantarell"/>
              </a:rPr>
              <a:t> and </a:t>
            </a:r>
            <a:r>
              <a:rPr b="1" lang="en-GB" sz="1200">
                <a:solidFill>
                  <a:schemeClr val="dk1"/>
                </a:solidFill>
                <a:latin typeface="Cantarell"/>
                <a:ea typeface="Cantarell"/>
                <a:cs typeface="Cantarell"/>
                <a:sym typeface="Cantarell"/>
              </a:rPr>
              <a:t>rising two-note groups</a:t>
            </a:r>
            <a:r>
              <a:rPr lang="en-GB" sz="1200">
                <a:solidFill>
                  <a:schemeClr val="dk1"/>
                </a:solidFill>
                <a:latin typeface="Cantarell"/>
                <a:ea typeface="Cantarell"/>
                <a:cs typeface="Cantarell"/>
                <a:sym typeface="Cantarell"/>
              </a:rPr>
              <a:t> in the </a:t>
            </a:r>
            <a:r>
              <a:rPr b="1" lang="en-GB" sz="1200">
                <a:solidFill>
                  <a:schemeClr val="dk1"/>
                </a:solidFill>
                <a:latin typeface="Cantarell"/>
                <a:ea typeface="Cantarell"/>
                <a:cs typeface="Cantarell"/>
                <a:sym typeface="Cantarell"/>
              </a:rPr>
              <a:t>strings and flutes</a:t>
            </a:r>
            <a:r>
              <a:rPr lang="en-GB" sz="1200">
                <a:solidFill>
                  <a:schemeClr val="dk1"/>
                </a:solidFill>
                <a:latin typeface="Cantarell"/>
                <a:ea typeface="Cantarell"/>
                <a:cs typeface="Cantarell"/>
                <a:sym typeface="Cantarell"/>
              </a:rPr>
              <a:t>, along with </a:t>
            </a:r>
            <a:r>
              <a:rPr b="1" lang="en-GB" sz="1200">
                <a:solidFill>
                  <a:schemeClr val="dk1"/>
                </a:solidFill>
                <a:latin typeface="Cantarell"/>
                <a:ea typeface="Cantarell"/>
                <a:cs typeface="Cantarell"/>
                <a:sym typeface="Cantarell"/>
              </a:rPr>
              <a:t>higher pitch</a:t>
            </a:r>
            <a:r>
              <a:rPr lang="en-GB" sz="1200">
                <a:solidFill>
                  <a:schemeClr val="dk1"/>
                </a:solidFill>
                <a:latin typeface="Cantarell"/>
                <a:ea typeface="Cantarell"/>
                <a:cs typeface="Cantarell"/>
                <a:sym typeface="Cantarell"/>
              </a:rPr>
              <a:t> and the appearance of the </a:t>
            </a:r>
            <a:r>
              <a:rPr b="1" lang="en-GB" sz="1200">
                <a:solidFill>
                  <a:schemeClr val="dk1"/>
                </a:solidFill>
                <a:latin typeface="Cantarell"/>
                <a:ea typeface="Cantarell"/>
                <a:cs typeface="Cantarell"/>
                <a:sym typeface="Cantarell"/>
              </a:rPr>
              <a:t>harp</a:t>
            </a:r>
            <a:r>
              <a:rPr lang="en-GB" sz="1200">
                <a:solidFill>
                  <a:schemeClr val="dk1"/>
                </a:solidFill>
                <a:latin typeface="Cantarell"/>
                <a:ea typeface="Cantarell"/>
                <a:cs typeface="Cantarell"/>
                <a:sym typeface="Cantarell"/>
              </a:rPr>
              <a:t>, suggest the icy, underwater environment. The music is </a:t>
            </a:r>
            <a:r>
              <a:rPr b="1" lang="en-GB" sz="1200">
                <a:solidFill>
                  <a:schemeClr val="dk1"/>
                </a:solidFill>
                <a:latin typeface="Cantarell"/>
                <a:ea typeface="Cantarell"/>
                <a:cs typeface="Cantarell"/>
                <a:sym typeface="Cantarell"/>
              </a:rPr>
              <a:t>very motivic</a:t>
            </a:r>
            <a:r>
              <a:rPr lang="en-GB" sz="1200">
                <a:solidFill>
                  <a:schemeClr val="dk1"/>
                </a:solidFill>
                <a:latin typeface="Cantarell"/>
                <a:ea typeface="Cantarell"/>
                <a:cs typeface="Cantarell"/>
                <a:sym typeface="Cantarell"/>
              </a:rPr>
              <a:t>, with the </a:t>
            </a:r>
            <a:r>
              <a:rPr b="1" lang="en-GB" sz="1200">
                <a:solidFill>
                  <a:schemeClr val="dk1"/>
                </a:solidFill>
                <a:latin typeface="Cantarell"/>
                <a:ea typeface="Cantarell"/>
                <a:cs typeface="Cantarell"/>
                <a:sym typeface="Cantarell"/>
              </a:rPr>
              <a:t>melody rising</a:t>
            </a:r>
            <a:r>
              <a:rPr lang="en-GB" sz="1200">
                <a:solidFill>
                  <a:schemeClr val="dk1"/>
                </a:solidFill>
                <a:latin typeface="Cantarell"/>
                <a:ea typeface="Cantarell"/>
                <a:cs typeface="Cantarell"/>
                <a:sym typeface="Cantarell"/>
              </a:rPr>
              <a:t> while the </a:t>
            </a:r>
            <a:r>
              <a:rPr b="1" lang="en-GB" sz="1200">
                <a:solidFill>
                  <a:schemeClr val="dk1"/>
                </a:solidFill>
                <a:latin typeface="Cantarell"/>
                <a:ea typeface="Cantarell"/>
                <a:cs typeface="Cantarell"/>
                <a:sym typeface="Cantarell"/>
              </a:rPr>
              <a:t>bass descends</a:t>
            </a:r>
            <a:r>
              <a:rPr lang="en-GB" sz="1200">
                <a:solidFill>
                  <a:schemeClr val="dk1"/>
                </a:solidFill>
                <a:latin typeface="Cantarell"/>
                <a:ea typeface="Cantarell"/>
                <a:cs typeface="Cantarell"/>
                <a:sym typeface="Cantarell"/>
              </a:rPr>
              <a:t>, illustrating Buck’s dive and frantic search.</a:t>
            </a:r>
            <a:endParaRPr sz="12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200">
                <a:solidFill>
                  <a:schemeClr val="dk1"/>
                </a:solidFill>
                <a:latin typeface="Cantarell"/>
                <a:ea typeface="Cantarell"/>
                <a:cs typeface="Cantarell"/>
                <a:sym typeface="Cantarell"/>
              </a:rPr>
              <a:t>When Buck finds his mistress, the </a:t>
            </a:r>
            <a:r>
              <a:rPr b="1" lang="en-GB" sz="1200">
                <a:solidFill>
                  <a:schemeClr val="dk1"/>
                </a:solidFill>
                <a:latin typeface="Cantarell"/>
                <a:ea typeface="Cantarell"/>
                <a:cs typeface="Cantarell"/>
                <a:sym typeface="Cantarell"/>
              </a:rPr>
              <a:t>brass play a short descending melody</a:t>
            </a:r>
            <a:r>
              <a:rPr lang="en-GB" sz="1200">
                <a:solidFill>
                  <a:schemeClr val="dk1"/>
                </a:solidFill>
                <a:latin typeface="Cantarell"/>
                <a:ea typeface="Cantarell"/>
                <a:cs typeface="Cantarell"/>
                <a:sym typeface="Cantarell"/>
              </a:rPr>
              <a:t>, and </a:t>
            </a:r>
            <a:r>
              <a:rPr b="1" lang="en-GB" sz="1200">
                <a:solidFill>
                  <a:schemeClr val="dk1"/>
                </a:solidFill>
                <a:latin typeface="Cantarell"/>
                <a:ea typeface="Cantarell"/>
                <a:cs typeface="Cantarell"/>
                <a:sym typeface="Cantarell"/>
              </a:rPr>
              <a:t>voices enter</a:t>
            </a:r>
            <a:r>
              <a:rPr lang="en-GB" sz="1200">
                <a:solidFill>
                  <a:schemeClr val="dk1"/>
                </a:solidFill>
                <a:latin typeface="Cantarell"/>
                <a:ea typeface="Cantarell"/>
                <a:cs typeface="Cantarell"/>
                <a:sym typeface="Cantarell"/>
              </a:rPr>
              <a:t>, adding emotional weight. A </a:t>
            </a:r>
            <a:r>
              <a:rPr b="1" lang="en-GB" sz="1200">
                <a:solidFill>
                  <a:schemeClr val="dk1"/>
                </a:solidFill>
                <a:latin typeface="Cantarell"/>
                <a:ea typeface="Cantarell"/>
                <a:cs typeface="Cantarell"/>
                <a:sym typeface="Cantarell"/>
              </a:rPr>
              <a:t>snare drum roll and crescendo</a:t>
            </a:r>
            <a:r>
              <a:rPr lang="en-GB" sz="1200">
                <a:solidFill>
                  <a:schemeClr val="dk1"/>
                </a:solidFill>
                <a:latin typeface="Cantarell"/>
                <a:ea typeface="Cantarell"/>
                <a:cs typeface="Cantarell"/>
                <a:sym typeface="Cantarell"/>
              </a:rPr>
              <a:t> build to a </a:t>
            </a:r>
            <a:r>
              <a:rPr b="1" lang="en-GB" sz="1200">
                <a:solidFill>
                  <a:schemeClr val="dk1"/>
                </a:solidFill>
                <a:latin typeface="Cantarell"/>
                <a:ea typeface="Cantarell"/>
                <a:cs typeface="Cantarell"/>
                <a:sym typeface="Cantarell"/>
              </a:rPr>
              <a:t>cymbal crash</a:t>
            </a:r>
            <a:r>
              <a:rPr lang="en-GB" sz="1200">
                <a:solidFill>
                  <a:schemeClr val="dk1"/>
                </a:solidFill>
                <a:latin typeface="Cantarell"/>
                <a:ea typeface="Cantarell"/>
                <a:cs typeface="Cantarell"/>
                <a:sym typeface="Cantarell"/>
              </a:rPr>
              <a:t>, leading to a dramatic </a:t>
            </a:r>
            <a:r>
              <a:rPr b="1" lang="en-GB" sz="1200">
                <a:solidFill>
                  <a:schemeClr val="dk1"/>
                </a:solidFill>
                <a:latin typeface="Cantarell"/>
                <a:ea typeface="Cantarell"/>
                <a:cs typeface="Cantarell"/>
                <a:sym typeface="Cantarell"/>
              </a:rPr>
              <a:t>climax</a:t>
            </a:r>
            <a:r>
              <a:rPr lang="en-GB" sz="1200">
                <a:solidFill>
                  <a:schemeClr val="dk1"/>
                </a:solidFill>
                <a:latin typeface="Cantarell"/>
                <a:ea typeface="Cantarell"/>
                <a:cs typeface="Cantarell"/>
                <a:sym typeface="Cantarell"/>
              </a:rPr>
              <a:t> with a </a:t>
            </a:r>
            <a:r>
              <a:rPr b="1" lang="en-GB" sz="1200">
                <a:solidFill>
                  <a:schemeClr val="dk1"/>
                </a:solidFill>
                <a:latin typeface="Cantarell"/>
                <a:ea typeface="Cantarell"/>
                <a:cs typeface="Cantarell"/>
                <a:sym typeface="Cantarell"/>
              </a:rPr>
              <a:t>major chord</a:t>
            </a:r>
            <a:r>
              <a:rPr lang="en-GB" sz="1200">
                <a:solidFill>
                  <a:schemeClr val="dk1"/>
                </a:solidFill>
                <a:latin typeface="Cantarell"/>
                <a:ea typeface="Cantarell"/>
                <a:cs typeface="Cantarell"/>
                <a:sym typeface="Cantarell"/>
              </a:rPr>
              <a:t> and a </a:t>
            </a:r>
            <a:r>
              <a:rPr b="1" lang="en-GB" sz="1200">
                <a:solidFill>
                  <a:schemeClr val="dk1"/>
                </a:solidFill>
                <a:latin typeface="Cantarell"/>
                <a:ea typeface="Cantarell"/>
                <a:cs typeface="Cantarell"/>
                <a:sym typeface="Cantarell"/>
              </a:rPr>
              <a:t>soaring legato violin melody</a:t>
            </a:r>
            <a:r>
              <a:rPr lang="en-GB" sz="1200">
                <a:solidFill>
                  <a:schemeClr val="dk1"/>
                </a:solidFill>
                <a:latin typeface="Cantarell"/>
                <a:ea typeface="Cantarell"/>
                <a:cs typeface="Cantarell"/>
                <a:sym typeface="Cantarell"/>
              </a:rPr>
              <a:t>, before returning to </a:t>
            </a:r>
            <a:r>
              <a:rPr b="1" lang="en-GB" sz="1200">
                <a:solidFill>
                  <a:schemeClr val="dk1"/>
                </a:solidFill>
                <a:latin typeface="Cantarell"/>
                <a:ea typeface="Cantarell"/>
                <a:cs typeface="Cantarell"/>
                <a:sym typeface="Cantarell"/>
              </a:rPr>
              <a:t>minor</a:t>
            </a:r>
            <a:r>
              <a:rPr lang="en-GB" sz="1200">
                <a:solidFill>
                  <a:schemeClr val="dk1"/>
                </a:solidFill>
                <a:latin typeface="Cantarell"/>
                <a:ea typeface="Cantarell"/>
                <a:cs typeface="Cantarell"/>
                <a:sym typeface="Cantarell"/>
              </a:rPr>
              <a:t>. The </a:t>
            </a:r>
            <a:r>
              <a:rPr b="1" lang="en-GB" sz="1200">
                <a:solidFill>
                  <a:schemeClr val="dk1"/>
                </a:solidFill>
                <a:latin typeface="Cantarell"/>
                <a:ea typeface="Cantarell"/>
                <a:cs typeface="Cantarell"/>
                <a:sym typeface="Cantarell"/>
              </a:rPr>
              <a:t>tempo slows</a:t>
            </a:r>
            <a:r>
              <a:rPr lang="en-GB" sz="1200">
                <a:solidFill>
                  <a:schemeClr val="dk1"/>
                </a:solidFill>
                <a:latin typeface="Cantarell"/>
                <a:ea typeface="Cantarell"/>
                <a:cs typeface="Cantarell"/>
                <a:sym typeface="Cantarell"/>
              </a:rPr>
              <a:t>, and there is </a:t>
            </a:r>
            <a:r>
              <a:rPr b="1" lang="en-GB" sz="1200">
                <a:solidFill>
                  <a:schemeClr val="dk1"/>
                </a:solidFill>
                <a:latin typeface="Cantarell"/>
                <a:ea typeface="Cantarell"/>
                <a:cs typeface="Cantarell"/>
                <a:sym typeface="Cantarell"/>
              </a:rPr>
              <a:t>rubato</a:t>
            </a:r>
            <a:r>
              <a:rPr lang="en-GB" sz="1200">
                <a:solidFill>
                  <a:schemeClr val="dk1"/>
                </a:solidFill>
                <a:latin typeface="Cantarell"/>
                <a:ea typeface="Cantarell"/>
                <a:cs typeface="Cantarell"/>
                <a:sym typeface="Cantarell"/>
              </a:rPr>
              <a:t>, showing exhaustion and relief. The texture is </a:t>
            </a:r>
            <a:r>
              <a:rPr b="1" lang="en-GB" sz="1200">
                <a:solidFill>
                  <a:schemeClr val="dk1"/>
                </a:solidFill>
                <a:latin typeface="Cantarell"/>
                <a:ea typeface="Cantarell"/>
                <a:cs typeface="Cantarell"/>
                <a:sym typeface="Cantarell"/>
              </a:rPr>
              <a:t>homophonic and dramatic</a:t>
            </a:r>
            <a:r>
              <a:rPr lang="en-GB" sz="1200">
                <a:solidFill>
                  <a:schemeClr val="dk1"/>
                </a:solidFill>
                <a:latin typeface="Cantarell"/>
                <a:ea typeface="Cantarell"/>
                <a:cs typeface="Cantarell"/>
                <a:sym typeface="Cantarell"/>
              </a:rPr>
              <a:t>, with a </a:t>
            </a:r>
            <a:r>
              <a:rPr b="1" lang="en-GB" sz="1200">
                <a:solidFill>
                  <a:schemeClr val="dk1"/>
                </a:solidFill>
                <a:latin typeface="Cantarell"/>
                <a:ea typeface="Cantarell"/>
                <a:cs typeface="Cantarell"/>
                <a:sym typeface="Cantarell"/>
              </a:rPr>
              <a:t>wide range</a:t>
            </a:r>
            <a:r>
              <a:rPr lang="en-GB" sz="1200">
                <a:solidFill>
                  <a:schemeClr val="dk1"/>
                </a:solidFill>
                <a:latin typeface="Cantarell"/>
                <a:ea typeface="Cantarell"/>
                <a:cs typeface="Cantarell"/>
                <a:sym typeface="Cantarell"/>
              </a:rPr>
              <a:t> of pitch and dynamics. As they try to pull her out, the music </a:t>
            </a:r>
            <a:r>
              <a:rPr b="1" lang="en-GB" sz="1200">
                <a:solidFill>
                  <a:schemeClr val="dk1"/>
                </a:solidFill>
                <a:latin typeface="Cantarell"/>
                <a:ea typeface="Cantarell"/>
                <a:cs typeface="Cantarell"/>
                <a:sym typeface="Cantarell"/>
              </a:rPr>
              <a:t>modulates and rises to a final climax</a:t>
            </a:r>
            <a:r>
              <a:rPr lang="en-GB" sz="1200">
                <a:solidFill>
                  <a:schemeClr val="dk1"/>
                </a:solidFill>
                <a:latin typeface="Cantarell"/>
                <a:ea typeface="Cantarell"/>
                <a:cs typeface="Cantarell"/>
                <a:sym typeface="Cantarell"/>
              </a:rPr>
              <a:t>, where the </a:t>
            </a:r>
            <a:r>
              <a:rPr b="1" lang="en-GB" sz="1200">
                <a:solidFill>
                  <a:schemeClr val="dk1"/>
                </a:solidFill>
                <a:latin typeface="Cantarell"/>
                <a:ea typeface="Cantarell"/>
                <a:cs typeface="Cantarell"/>
                <a:sym typeface="Cantarell"/>
              </a:rPr>
              <a:t>voices return singing a familiar theme</a:t>
            </a:r>
            <a:r>
              <a:rPr lang="en-GB" sz="1200">
                <a:solidFill>
                  <a:schemeClr val="dk1"/>
                </a:solidFill>
                <a:latin typeface="Cantarell"/>
                <a:ea typeface="Cantarell"/>
                <a:cs typeface="Cantarell"/>
                <a:sym typeface="Cantarell"/>
              </a:rPr>
              <a:t>, symbolising hope and resolution as they successfully rescue her.</a:t>
            </a:r>
            <a:endParaRPr sz="1200">
              <a:solidFill>
                <a:schemeClr val="dk1"/>
              </a:solidFill>
              <a:latin typeface="Cantarell"/>
              <a:ea typeface="Cantarell"/>
              <a:cs typeface="Cantarell"/>
              <a:sym typeface="Cantarell"/>
            </a:endParaRPr>
          </a:p>
          <a:p>
            <a:pPr indent="0" lvl="0" marL="0" rtl="0" algn="l">
              <a:spcBef>
                <a:spcPts val="1200"/>
              </a:spcBef>
              <a:spcAft>
                <a:spcPts val="1600"/>
              </a:spcAft>
              <a:buNone/>
            </a:pPr>
            <a:r>
              <a:t/>
            </a:r>
            <a:endParaRPr/>
          </a:p>
        </p:txBody>
      </p:sp>
      <p:sp>
        <p:nvSpPr>
          <p:cNvPr id="182" name="Google Shape;182;p32"/>
          <p:cNvSpPr txBox="1"/>
          <p:nvPr/>
        </p:nvSpPr>
        <p:spPr>
          <a:xfrm>
            <a:off x="0" y="78350"/>
            <a:ext cx="9032100" cy="670800"/>
          </a:xfrm>
          <a:prstGeom prst="rect">
            <a:avLst/>
          </a:prstGeom>
          <a:solidFill>
            <a:srgbClr val="C9DAF8"/>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solidFill>
                  <a:schemeClr val="dk1"/>
                </a:solidFill>
                <a:latin typeface="Cantarell"/>
                <a:ea typeface="Cantarell"/>
                <a:cs typeface="Cantarell"/>
                <a:sym typeface="Cantarell"/>
              </a:rPr>
              <a:t>This is the answer AI came up with from all the criteria I added from the syllabus and the marking scheme from this exam paper - This is a level 9 answer!!</a:t>
            </a:r>
            <a:endParaRPr sz="1600">
              <a:solidFill>
                <a:schemeClr val="dk1"/>
              </a:solidFill>
              <a:latin typeface="Cantarell"/>
              <a:ea typeface="Cantarell"/>
              <a:cs typeface="Cantarell"/>
              <a:sym typeface="Cantare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33"/>
          <p:cNvSpPr txBox="1"/>
          <p:nvPr/>
        </p:nvSpPr>
        <p:spPr>
          <a:xfrm>
            <a:off x="43500" y="749150"/>
            <a:ext cx="9057000" cy="1662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a:latin typeface="Cantarell"/>
                <a:ea typeface="Cantarell"/>
                <a:cs typeface="Cantarell"/>
                <a:sym typeface="Cantarell"/>
              </a:rPr>
              <a:t>The music starts with low instruments that get louder to show something bad is about to happen. When the dog sees the woman fall in, the music gets faster and sounds tense. The strings play fast notes and the drums keep a steady rhythm. As the dog jumps in the water, the music becomes softer and uses higher instruments to make it sound cold. Later, the music builds up again and gets louder as the dog finds her. The voices come in and the music becomes emotional. At the end, it slows down and gets dramatic to show they are safe.</a:t>
            </a:r>
            <a:endParaRPr sz="1600">
              <a:latin typeface="Cantarell"/>
              <a:ea typeface="Cantarell"/>
              <a:cs typeface="Cantarell"/>
              <a:sym typeface="Cantarell"/>
            </a:endParaRPr>
          </a:p>
        </p:txBody>
      </p:sp>
      <p:sp>
        <p:nvSpPr>
          <p:cNvPr id="188" name="Google Shape;188;p33"/>
          <p:cNvSpPr txBox="1"/>
          <p:nvPr/>
        </p:nvSpPr>
        <p:spPr>
          <a:xfrm>
            <a:off x="0" y="78350"/>
            <a:ext cx="9032100" cy="670800"/>
          </a:xfrm>
          <a:prstGeom prst="rect">
            <a:avLst/>
          </a:prstGeom>
          <a:solidFill>
            <a:srgbClr val="C9DAF8"/>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solidFill>
                  <a:schemeClr val="dk1"/>
                </a:solidFill>
                <a:latin typeface="Cantarell"/>
                <a:ea typeface="Cantarell"/>
                <a:cs typeface="Cantarell"/>
                <a:sym typeface="Cantarell"/>
              </a:rPr>
              <a:t>This is the answer AI came up with from all the criteria I added from the syllabus and the marking scheme from this exam paper - This is a level 4-5 answer!!</a:t>
            </a:r>
            <a:endParaRPr sz="1600">
              <a:solidFill>
                <a:schemeClr val="dk1"/>
              </a:solidFill>
              <a:latin typeface="Cantarell"/>
              <a:ea typeface="Cantarell"/>
              <a:cs typeface="Cantarell"/>
              <a:sym typeface="Cantarell"/>
            </a:endParaRPr>
          </a:p>
        </p:txBody>
      </p:sp>
      <p:sp>
        <p:nvSpPr>
          <p:cNvPr id="189" name="Google Shape;189;p33"/>
          <p:cNvSpPr txBox="1"/>
          <p:nvPr/>
        </p:nvSpPr>
        <p:spPr>
          <a:xfrm>
            <a:off x="55950" y="2770625"/>
            <a:ext cx="9032100" cy="670800"/>
          </a:xfrm>
          <a:prstGeom prst="rect">
            <a:avLst/>
          </a:prstGeom>
          <a:solidFill>
            <a:srgbClr val="C9DAF8"/>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solidFill>
                  <a:schemeClr val="dk1"/>
                </a:solidFill>
                <a:latin typeface="Cantarell"/>
                <a:ea typeface="Cantarell"/>
                <a:cs typeface="Cantarell"/>
                <a:sym typeface="Cantarell"/>
              </a:rPr>
              <a:t>This is the answer AI came up with from all the criteria I added from the syllabus and the marking scheme from this exam paper - This is a level 0 -2 answer!!</a:t>
            </a:r>
            <a:endParaRPr sz="1600">
              <a:solidFill>
                <a:schemeClr val="dk1"/>
              </a:solidFill>
              <a:latin typeface="Cantarell"/>
              <a:ea typeface="Cantarell"/>
              <a:cs typeface="Cantarell"/>
              <a:sym typeface="Cantarell"/>
            </a:endParaRPr>
          </a:p>
        </p:txBody>
      </p:sp>
      <p:sp>
        <p:nvSpPr>
          <p:cNvPr id="190" name="Google Shape;190;p33"/>
          <p:cNvSpPr txBox="1"/>
          <p:nvPr/>
        </p:nvSpPr>
        <p:spPr>
          <a:xfrm>
            <a:off x="43500" y="3441425"/>
            <a:ext cx="90570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a:latin typeface="Cantarell"/>
                <a:ea typeface="Cantarell"/>
                <a:cs typeface="Cantarell"/>
                <a:sym typeface="Cantarell"/>
              </a:rPr>
              <a:t>The music is fast and loud when the dog is running. Then it goes quiet when he jumps in the water. There are instruments playing and then it gets louder again. The music sounds sad and scary. At the end it gets happy. There are drums and some high sounds.</a:t>
            </a:r>
            <a:endParaRPr sz="1600">
              <a:latin typeface="Cantarell"/>
              <a:ea typeface="Cantarell"/>
              <a:cs typeface="Cantarell"/>
              <a:sym typeface="Cantare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34"/>
          <p:cNvSpPr txBox="1"/>
          <p:nvPr>
            <p:ph idx="1" type="body"/>
          </p:nvPr>
        </p:nvSpPr>
        <p:spPr>
          <a:xfrm>
            <a:off x="311700" y="103200"/>
            <a:ext cx="8520600" cy="43788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What impressed me most was that AI prompted me to do something I hadn’t even considered — it asked whether I wanted to create </a:t>
            </a:r>
            <a:r>
              <a:rPr b="1" lang="en-GB" sz="1600">
                <a:solidFill>
                  <a:schemeClr val="dk1"/>
                </a:solidFill>
                <a:latin typeface="Cantarell"/>
                <a:ea typeface="Cantarell"/>
                <a:cs typeface="Cantarell"/>
                <a:sym typeface="Cantarell"/>
              </a:rPr>
              <a:t>example answers at lower assessment boundaries</a:t>
            </a:r>
            <a:r>
              <a:rPr lang="en-GB" sz="1600">
                <a:solidFill>
                  <a:schemeClr val="dk1"/>
                </a:solidFill>
                <a:latin typeface="Cantarell"/>
                <a:ea typeface="Cantarell"/>
                <a:cs typeface="Cantarell"/>
                <a:sym typeface="Cantarell"/>
              </a:rPr>
              <a:t>, so students could clearly see the differences in quality and structure between responses. Of course, I said yes!</a:t>
            </a:r>
            <a:endParaRPr sz="16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It also offered to generate a </a:t>
            </a:r>
            <a:r>
              <a:rPr b="1" lang="en-GB" sz="1600">
                <a:solidFill>
                  <a:schemeClr val="dk1"/>
                </a:solidFill>
                <a:latin typeface="Cantarell"/>
                <a:ea typeface="Cantarell"/>
                <a:cs typeface="Cantarell"/>
                <a:sym typeface="Cantarell"/>
              </a:rPr>
              <a:t>student-friendly version with gaps and prompts</a:t>
            </a:r>
            <a:r>
              <a:rPr lang="en-GB" sz="1600">
                <a:solidFill>
                  <a:schemeClr val="dk1"/>
                </a:solidFill>
                <a:latin typeface="Cantarell"/>
                <a:ea typeface="Cantarell"/>
                <a:cs typeface="Cantarell"/>
                <a:sym typeface="Cantarell"/>
              </a:rPr>
              <a:t> to support </a:t>
            </a:r>
            <a:r>
              <a:rPr b="1" lang="en-GB" sz="1600">
                <a:solidFill>
                  <a:schemeClr val="dk1"/>
                </a:solidFill>
                <a:latin typeface="Cantarell"/>
                <a:ea typeface="Cantarell"/>
                <a:cs typeface="Cantarell"/>
                <a:sym typeface="Cantarell"/>
              </a:rPr>
              <a:t>guided writing practice</a:t>
            </a:r>
            <a:r>
              <a:rPr lang="en-GB" sz="1600">
                <a:solidFill>
                  <a:schemeClr val="dk1"/>
                </a:solidFill>
                <a:latin typeface="Cantarell"/>
                <a:ea typeface="Cantarell"/>
                <a:cs typeface="Cantarell"/>
                <a:sym typeface="Cantarell"/>
              </a:rPr>
              <a:t>, which is perfect for scaffolding learning and building confidence.</a:t>
            </a:r>
            <a:endParaRPr sz="16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Within minutes, I had </a:t>
            </a:r>
            <a:r>
              <a:rPr b="1" lang="en-GB" sz="1600">
                <a:solidFill>
                  <a:schemeClr val="dk1"/>
                </a:solidFill>
                <a:latin typeface="Cantarell"/>
                <a:ea typeface="Cantarell"/>
                <a:cs typeface="Cantarell"/>
                <a:sym typeface="Cantarell"/>
              </a:rPr>
              <a:t>differentiated resources</a:t>
            </a:r>
            <a:r>
              <a:rPr lang="en-GB" sz="1600">
                <a:solidFill>
                  <a:schemeClr val="dk1"/>
                </a:solidFill>
                <a:latin typeface="Cantarell"/>
                <a:ea typeface="Cantarell"/>
                <a:cs typeface="Cantarell"/>
                <a:sym typeface="Cantarell"/>
              </a:rPr>
              <a:t> ready to go — tailored to suit all levels of ability in my class.</a:t>
            </a:r>
            <a:endParaRPr sz="1600">
              <a:solidFill>
                <a:schemeClr val="dk1"/>
              </a:solidFill>
              <a:latin typeface="Cantarell"/>
              <a:ea typeface="Cantarell"/>
              <a:cs typeface="Cantarell"/>
              <a:sym typeface="Cantarell"/>
            </a:endParaRPr>
          </a:p>
          <a:p>
            <a:pPr indent="0" lvl="0" marL="0" rtl="0" algn="l">
              <a:spcBef>
                <a:spcPts val="1200"/>
              </a:spcBef>
              <a:spcAft>
                <a:spcPts val="0"/>
              </a:spcAft>
              <a:buClr>
                <a:schemeClr val="dk1"/>
              </a:buClr>
              <a:buSzPts val="1100"/>
              <a:buFont typeface="Arial"/>
              <a:buNone/>
            </a:pPr>
            <a:r>
              <a:rPr lang="en-GB" sz="1600">
                <a:solidFill>
                  <a:schemeClr val="dk1"/>
                </a:solidFill>
                <a:latin typeface="Cantarell"/>
                <a:ea typeface="Cantarell"/>
                <a:cs typeface="Cantarell"/>
                <a:sym typeface="Cantarell"/>
              </a:rPr>
              <a:t>The real breakthrough is that I can now </a:t>
            </a:r>
            <a:r>
              <a:rPr b="1" lang="en-GB" sz="1600">
                <a:solidFill>
                  <a:schemeClr val="dk1"/>
                </a:solidFill>
                <a:latin typeface="Cantarell"/>
                <a:ea typeface="Cantarell"/>
                <a:cs typeface="Cantarell"/>
                <a:sym typeface="Cantarell"/>
              </a:rPr>
              <a:t>replicate this format with any piece of music I choose</a:t>
            </a:r>
            <a:r>
              <a:rPr lang="en-GB" sz="1600">
                <a:solidFill>
                  <a:schemeClr val="dk1"/>
                </a:solidFill>
                <a:latin typeface="Cantarell"/>
                <a:ea typeface="Cantarell"/>
                <a:cs typeface="Cantarell"/>
                <a:sym typeface="Cantarell"/>
              </a:rPr>
              <a:t>. What would have taken me </a:t>
            </a:r>
            <a:r>
              <a:rPr b="1" lang="en-GB" sz="1600">
                <a:solidFill>
                  <a:schemeClr val="dk1"/>
                </a:solidFill>
                <a:latin typeface="Cantarell"/>
                <a:ea typeface="Cantarell"/>
                <a:cs typeface="Cantarell"/>
                <a:sym typeface="Cantarell"/>
              </a:rPr>
              <a:t>hours of planning and resource creation</a:t>
            </a:r>
            <a:r>
              <a:rPr lang="en-GB" sz="1600">
                <a:solidFill>
                  <a:schemeClr val="dk1"/>
                </a:solidFill>
                <a:latin typeface="Cantarell"/>
                <a:ea typeface="Cantarell"/>
                <a:cs typeface="Cantarell"/>
                <a:sym typeface="Cantarell"/>
              </a:rPr>
              <a:t> is now done in </a:t>
            </a:r>
            <a:r>
              <a:rPr b="1" lang="en-GB" sz="1600">
                <a:solidFill>
                  <a:schemeClr val="dk1"/>
                </a:solidFill>
                <a:latin typeface="Cantarell"/>
                <a:ea typeface="Cantarell"/>
                <a:cs typeface="Cantarell"/>
                <a:sym typeface="Cantarell"/>
              </a:rPr>
              <a:t>minutes with the help of AI</a:t>
            </a:r>
            <a:r>
              <a:rPr lang="en-GB" sz="1600">
                <a:solidFill>
                  <a:schemeClr val="dk1"/>
                </a:solidFill>
                <a:latin typeface="Cantarell"/>
                <a:ea typeface="Cantarell"/>
                <a:cs typeface="Cantarell"/>
                <a:sym typeface="Cantarell"/>
              </a:rPr>
              <a:t> — consistently, accurately, and in full alignment with the </a:t>
            </a:r>
            <a:r>
              <a:rPr b="1" lang="en-GB" sz="1600">
                <a:solidFill>
                  <a:schemeClr val="dk1"/>
                </a:solidFill>
                <a:latin typeface="Cantarell"/>
                <a:ea typeface="Cantarell"/>
                <a:cs typeface="Cantarell"/>
                <a:sym typeface="Cantarell"/>
              </a:rPr>
              <a:t>OCR specification and mark scheme</a:t>
            </a:r>
            <a:r>
              <a:rPr lang="en-GB" sz="1600">
                <a:solidFill>
                  <a:schemeClr val="dk1"/>
                </a:solidFill>
                <a:latin typeface="Cantarell"/>
                <a:ea typeface="Cantarell"/>
                <a:cs typeface="Cantarell"/>
                <a:sym typeface="Cantarell"/>
              </a:rPr>
              <a:t>.</a:t>
            </a:r>
            <a:endParaRPr sz="1600">
              <a:solidFill>
                <a:schemeClr val="dk1"/>
              </a:solidFill>
              <a:latin typeface="Cantarell"/>
              <a:ea typeface="Cantarell"/>
              <a:cs typeface="Cantarell"/>
              <a:sym typeface="Cantarell"/>
            </a:endParaRPr>
          </a:p>
          <a:p>
            <a:pPr indent="0" lvl="0" marL="0" rtl="0" algn="l">
              <a:spcBef>
                <a:spcPts val="1200"/>
              </a:spcBef>
              <a:spcAft>
                <a:spcPts val="0"/>
              </a:spcAft>
              <a:buNone/>
            </a:pPr>
            <a:r>
              <a:t/>
            </a:r>
            <a:endParaRPr sz="2100">
              <a:solidFill>
                <a:schemeClr val="dk1"/>
              </a:solidFill>
              <a:latin typeface="Cantarell"/>
              <a:ea typeface="Cantarell"/>
              <a:cs typeface="Cantarell"/>
              <a:sym typeface="Cantarell"/>
            </a:endParaRPr>
          </a:p>
          <a:p>
            <a:pPr indent="0" lvl="0" marL="0" rtl="0" algn="l">
              <a:spcBef>
                <a:spcPts val="1600"/>
              </a:spcBef>
              <a:spcAft>
                <a:spcPts val="1600"/>
              </a:spcAft>
              <a:buNone/>
            </a:pPr>
            <a:r>
              <a:t/>
            </a:r>
            <a:endParaRPr>
              <a:solidFill>
                <a:schemeClr val="dk1"/>
              </a:solidFill>
              <a:latin typeface="Cantarell"/>
              <a:ea typeface="Cantarell"/>
              <a:cs typeface="Cantarell"/>
              <a:sym typeface="Cantare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Report writing</a:t>
            </a:r>
            <a:endParaRPr/>
          </a:p>
        </p:txBody>
      </p:sp>
      <p:graphicFrame>
        <p:nvGraphicFramePr>
          <p:cNvPr id="207" name="Google Shape;207;p36"/>
          <p:cNvGraphicFramePr/>
          <p:nvPr/>
        </p:nvGraphicFramePr>
        <p:xfrm>
          <a:off x="311700" y="1119975"/>
          <a:ext cx="3000000" cy="3000000"/>
        </p:xfrm>
        <a:graphic>
          <a:graphicData uri="http://schemas.openxmlformats.org/drawingml/2006/table">
            <a:tbl>
              <a:tblPr>
                <a:noFill/>
                <a:tableStyleId>{50F3EEA9-2E77-42D8-A8FC-E3B6253212E9}</a:tableStyleId>
              </a:tblPr>
              <a:tblGrid>
                <a:gridCol w="1554675"/>
                <a:gridCol w="1205175"/>
                <a:gridCol w="1205175"/>
                <a:gridCol w="1205175"/>
                <a:gridCol w="1723400"/>
                <a:gridCol w="1627000"/>
              </a:tblGrid>
              <a:tr h="219075">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Student Name</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4A568D"/>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Anon ID</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4A568D"/>
                      </a:solidFill>
                      <a:prstDash val="solid"/>
                      <a:round/>
                      <a:headEnd len="sm" w="sm" type="none"/>
                      <a:tailEnd len="sm" w="sm" type="none"/>
                    </a:lnL>
                    <a:lnR cap="flat" cmpd="sng" w="28575">
                      <a:solidFill>
                        <a:srgbClr val="4A568D"/>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Merits</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4A568D"/>
                      </a:solidFill>
                      <a:prstDash val="solid"/>
                      <a:round/>
                      <a:headEnd len="sm" w="sm" type="none"/>
                      <a:tailEnd len="sm" w="sm" type="none"/>
                    </a:lnL>
                    <a:lnR cap="flat" cmpd="sng" w="28575">
                      <a:solidFill>
                        <a:srgbClr val="4A568D"/>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Demerits</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4A568D"/>
                      </a:solidFill>
                      <a:prstDash val="solid"/>
                      <a:round/>
                      <a:headEnd len="sm" w="sm" type="none"/>
                      <a:tailEnd len="sm" w="sm" type="none"/>
                    </a:lnL>
                    <a:lnR cap="flat" cmpd="sng" w="28575">
                      <a:solidFill>
                        <a:srgbClr val="4A568D"/>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Adjectives</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4A568D"/>
                      </a:solidFill>
                      <a:prstDash val="solid"/>
                      <a:round/>
                      <a:headEnd len="sm" w="sm" type="none"/>
                      <a:tailEnd len="sm" w="sm" type="none"/>
                    </a:lnL>
                    <a:lnR cap="flat" cmpd="sng" w="28575">
                      <a:solidFill>
                        <a:srgbClr val="4A568D"/>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c>
                  <a:txBody>
                    <a:bodyPr/>
                    <a:lstStyle/>
                    <a:p>
                      <a:pPr indent="0" lvl="0" marL="0" rtl="0" algn="l">
                        <a:lnSpc>
                          <a:spcPct val="115000"/>
                        </a:lnSpc>
                        <a:spcBef>
                          <a:spcPts val="0"/>
                        </a:spcBef>
                        <a:spcAft>
                          <a:spcPts val="0"/>
                        </a:spcAft>
                        <a:buNone/>
                      </a:pPr>
                      <a:r>
                        <a:rPr lang="en-GB" sz="1100">
                          <a:solidFill>
                            <a:srgbClr val="FFFFFF"/>
                          </a:solidFill>
                          <a:latin typeface="Calibri"/>
                          <a:ea typeface="Calibri"/>
                          <a:cs typeface="Calibri"/>
                          <a:sym typeface="Calibri"/>
                        </a:rPr>
                        <a:t>Clubs Attended</a:t>
                      </a:r>
                      <a:endParaRPr sz="1100">
                        <a:solidFill>
                          <a:srgbClr val="FFFFFF"/>
                        </a:solidFill>
                        <a:latin typeface="Calibri"/>
                        <a:ea typeface="Calibri"/>
                        <a:cs typeface="Calibri"/>
                        <a:sym typeface="Calibri"/>
                      </a:endParaRPr>
                    </a:p>
                  </a:txBody>
                  <a:tcPr marT="19050" marB="19050" marR="76200" marL="76200" anchor="ctr">
                    <a:lnL cap="flat" cmpd="sng" w="28575">
                      <a:solidFill>
                        <a:srgbClr val="4A568D"/>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38416A"/>
                      </a:solidFill>
                      <a:prstDash val="solid"/>
                      <a:round/>
                      <a:headEnd len="sm" w="sm" type="none"/>
                      <a:tailEnd len="sm" w="sm" type="none"/>
                    </a:lnB>
                    <a:solidFill>
                      <a:srgbClr val="4A568D"/>
                    </a:solidFill>
                  </a:tcPr>
                </a:tc>
              </a:tr>
              <a:tr h="219075">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Alice Thompson</a:t>
                      </a:r>
                      <a:endParaRPr sz="1100">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Student 1</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8</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0</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hardworking, polite</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Drama, Netball</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38416A"/>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r>
              <a:tr h="219075">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Ben Carter</a:t>
                      </a:r>
                      <a:endParaRPr sz="1100">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Student 2</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5</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2</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curious, energetic</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STEM Club</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r>
              <a:tr h="219075">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Chloe Ahmed</a:t>
                      </a:r>
                      <a:endParaRPr sz="1100">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Student 3</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10</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1</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focused, reliable</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Choir, Debate</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FFFFF"/>
                    </a:solidFill>
                  </a:tcPr>
                </a:tc>
              </a:tr>
              <a:tr h="219075">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Daniel Smith</a:t>
                      </a:r>
                      <a:endParaRPr sz="1100">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Student 4</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3</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4</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creative, inconsistent</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F6F8F9"/>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Art Club</a:t>
                      </a:r>
                      <a:endParaRPr sz="1100">
                        <a:latin typeface="Calibri"/>
                        <a:ea typeface="Calibri"/>
                        <a:cs typeface="Calibri"/>
                        <a:sym typeface="Calibri"/>
                      </a:endParaRPr>
                    </a:p>
                  </a:txBody>
                  <a:tcPr marT="19050" marB="19050" marR="76200" marL="76200" anchor="ctr">
                    <a:lnL cap="flat" cmpd="sng" w="28575">
                      <a:solidFill>
                        <a:srgbClr val="F6F8F9"/>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F6F8F9"/>
                      </a:solidFill>
                      <a:prstDash val="solid"/>
                      <a:round/>
                      <a:headEnd len="sm" w="sm" type="none"/>
                      <a:tailEnd len="sm" w="sm" type="none"/>
                    </a:lnB>
                    <a:solidFill>
                      <a:srgbClr val="F6F8F9"/>
                    </a:solidFill>
                  </a:tcPr>
                </a:tc>
              </a:tr>
              <a:tr h="390525">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Eva Zhang</a:t>
                      </a:r>
                      <a:endParaRPr sz="1100">
                        <a:latin typeface="Calibri"/>
                        <a:ea typeface="Calibri"/>
                        <a:cs typeface="Calibri"/>
                        <a:sym typeface="Calibri"/>
                      </a:endParaRPr>
                    </a:p>
                  </a:txBody>
                  <a:tcPr marT="19050" marB="19050" marR="76200" marL="76200" anchor="ctr">
                    <a:lnL cap="flat" cmpd="sng" w="28575">
                      <a:solidFill>
                        <a:srgbClr val="38416A"/>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Student 5</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7</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1</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cheerful, diligent</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c>
                  <a:txBody>
                    <a:bodyPr/>
                    <a:lstStyle/>
                    <a:p>
                      <a:pPr indent="0" lvl="0" marL="0" rtl="0" algn="l">
                        <a:lnSpc>
                          <a:spcPct val="115000"/>
                        </a:lnSpc>
                        <a:spcBef>
                          <a:spcPts val="0"/>
                        </a:spcBef>
                        <a:spcAft>
                          <a:spcPts val="0"/>
                        </a:spcAft>
                        <a:buNone/>
                      </a:pPr>
                      <a:r>
                        <a:rPr lang="en-GB" sz="1100">
                          <a:latin typeface="Calibri"/>
                          <a:ea typeface="Calibri"/>
                          <a:cs typeface="Calibri"/>
                          <a:sym typeface="Calibri"/>
                        </a:rPr>
                        <a:t>Basketball, Eco Club</a:t>
                      </a:r>
                      <a:endParaRPr sz="1100">
                        <a:latin typeface="Calibri"/>
                        <a:ea typeface="Calibri"/>
                        <a:cs typeface="Calibri"/>
                        <a:sym typeface="Calibri"/>
                      </a:endParaRPr>
                    </a:p>
                  </a:txBody>
                  <a:tcPr marT="19050" marB="19050" marR="76200" marL="76200" anchor="ctr">
                    <a:lnL cap="flat" cmpd="sng" w="28575">
                      <a:solidFill>
                        <a:srgbClr val="FFFFFF"/>
                      </a:solidFill>
                      <a:prstDash val="solid"/>
                      <a:round/>
                      <a:headEnd len="sm" w="sm" type="none"/>
                      <a:tailEnd len="sm" w="sm" type="none"/>
                    </a:lnL>
                    <a:lnR cap="flat" cmpd="sng" w="28575">
                      <a:solidFill>
                        <a:srgbClr val="38416A"/>
                      </a:solidFill>
                      <a:prstDash val="solid"/>
                      <a:round/>
                      <a:headEnd len="sm" w="sm" type="none"/>
                      <a:tailEnd len="sm" w="sm" type="none"/>
                    </a:lnR>
                    <a:lnT cap="flat" cmpd="sng" w="28575">
                      <a:solidFill>
                        <a:srgbClr val="F6F8F9"/>
                      </a:solidFill>
                      <a:prstDash val="solid"/>
                      <a:round/>
                      <a:headEnd len="sm" w="sm" type="none"/>
                      <a:tailEnd len="sm" w="sm" type="none"/>
                    </a:lnT>
                    <a:lnB cap="flat" cmpd="sng" w="28575">
                      <a:solidFill>
                        <a:srgbClr val="38416A"/>
                      </a:solidFill>
                      <a:prstDash val="solid"/>
                      <a:round/>
                      <a:headEnd len="sm" w="sm" type="none"/>
                      <a:tailEnd len="sm" w="sm" type="none"/>
                    </a:lnB>
                    <a:solidFill>
                      <a:srgbClr val="FFFFFF"/>
                    </a:solid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Report writing</a:t>
            </a:r>
            <a:endParaRPr/>
          </a:p>
        </p:txBody>
      </p:sp>
      <p:sp>
        <p:nvSpPr>
          <p:cNvPr id="213" name="Google Shape;213;p37"/>
          <p:cNvSpPr txBox="1"/>
          <p:nvPr/>
        </p:nvSpPr>
        <p:spPr>
          <a:xfrm>
            <a:off x="311700" y="1017725"/>
            <a:ext cx="8520600" cy="293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2"/>
                </a:solidFill>
                <a:latin typeface="Calibri"/>
                <a:ea typeface="Calibri"/>
                <a:cs typeface="Calibri"/>
                <a:sym typeface="Calibri"/>
              </a:rPr>
              <a:t>Alice is a hardworking and polite student who has made a consistently positive contribution to our tutor group this term. She approaches her studies with maturity and care, as reflected in her excellent record of 8 merits and no demerits — a clear sign of her positive behaviour and commitment to our school values.</a:t>
            </a:r>
            <a:endParaRPr>
              <a:solidFill>
                <a:schemeClr val="dk2"/>
              </a:solidFill>
              <a:latin typeface="Calibri"/>
              <a:ea typeface="Calibri"/>
              <a:cs typeface="Calibri"/>
              <a:sym typeface="Calibri"/>
            </a:endParaRPr>
          </a:p>
          <a:p>
            <a:pPr indent="0" lvl="0" marL="0" rtl="0" algn="l">
              <a:spcBef>
                <a:spcPts val="0"/>
              </a:spcBef>
              <a:spcAft>
                <a:spcPts val="0"/>
              </a:spcAft>
              <a:buNone/>
            </a:pPr>
            <a:r>
              <a:t/>
            </a:r>
            <a:endParaRPr>
              <a:solidFill>
                <a:schemeClr val="dk2"/>
              </a:solidFill>
              <a:latin typeface="Calibri"/>
              <a:ea typeface="Calibri"/>
              <a:cs typeface="Calibri"/>
              <a:sym typeface="Calibri"/>
            </a:endParaRPr>
          </a:p>
          <a:p>
            <a:pPr indent="0" lvl="0" marL="0" rtl="0" algn="l">
              <a:spcBef>
                <a:spcPts val="0"/>
              </a:spcBef>
              <a:spcAft>
                <a:spcPts val="0"/>
              </a:spcAft>
              <a:buNone/>
            </a:pPr>
            <a:r>
              <a:rPr lang="en-GB">
                <a:solidFill>
                  <a:schemeClr val="dk2"/>
                </a:solidFill>
                <a:latin typeface="Calibri"/>
                <a:ea typeface="Calibri"/>
                <a:cs typeface="Calibri"/>
                <a:sym typeface="Calibri"/>
              </a:rPr>
              <a:t>Alice is someone who brings a calm and thoughtful presence to the group. She is respectful in her interactions with both peers and staff, and her polite manner helps to create a warm, inclusive atmosphere. Outside of lessons, Alice is a keen member of the Drama and Netball clubs, showing her willingness to get involved in wider school life and her ability to work effectively as part of a team.</a:t>
            </a:r>
            <a:endParaRPr>
              <a:solidFill>
                <a:schemeClr val="dk2"/>
              </a:solidFill>
              <a:latin typeface="Calibri"/>
              <a:ea typeface="Calibri"/>
              <a:cs typeface="Calibri"/>
              <a:sym typeface="Calibri"/>
            </a:endParaRPr>
          </a:p>
          <a:p>
            <a:pPr indent="0" lvl="0" marL="0" rtl="0" algn="l">
              <a:spcBef>
                <a:spcPts val="0"/>
              </a:spcBef>
              <a:spcAft>
                <a:spcPts val="0"/>
              </a:spcAft>
              <a:buNone/>
            </a:pPr>
            <a:r>
              <a:t/>
            </a:r>
            <a:endParaRPr>
              <a:solidFill>
                <a:schemeClr val="dk2"/>
              </a:solidFill>
              <a:latin typeface="Calibri"/>
              <a:ea typeface="Calibri"/>
              <a:cs typeface="Calibri"/>
              <a:sym typeface="Calibri"/>
            </a:endParaRPr>
          </a:p>
          <a:p>
            <a:pPr indent="0" lvl="0" marL="0" rtl="0" algn="l">
              <a:spcBef>
                <a:spcPts val="0"/>
              </a:spcBef>
              <a:spcAft>
                <a:spcPts val="0"/>
              </a:spcAft>
              <a:buNone/>
            </a:pPr>
            <a:r>
              <a:rPr lang="en-GB">
                <a:solidFill>
                  <a:schemeClr val="dk2"/>
                </a:solidFill>
                <a:latin typeface="Calibri"/>
                <a:ea typeface="Calibri"/>
                <a:cs typeface="Calibri"/>
                <a:sym typeface="Calibri"/>
              </a:rPr>
              <a:t>It has been a pleasure to see Alice continue to grow in confidence this term. Her consistent effort, kind nature and positive attitude make her a valued member of the group. I encourage her to keep challenging herself, both in and out of the classroom, and I look forward to seeing all that she will achieve next term.</a:t>
            </a:r>
            <a:endParaRPr>
              <a:solidFill>
                <a:schemeClr val="dk2"/>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